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d4c21fca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d4c21fca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b4fec1dcf0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b4fec1dcf0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b4fec1dcf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b4fec1dcf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ca652b58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ca652b58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d4c21fcad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d4c21fcad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b4fec1dcf0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b4fec1dcf0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ca652b58b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ca652b58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4fec1dcf0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b4fec1dcf0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d4c21fcad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d4c21fcad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d4c21fcad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d4c21fcad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ca652b58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ca652b58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cbe2cd820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cbe2cd820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be2cd82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be2cd82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b4fec1dcf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b4fec1dcf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b4fec1dcf0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b4fec1dcf0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d4c21fca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d4c21fca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d4c21fcad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d4c21fcad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d4c21fca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d4c21fca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b4fec1dcf0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b4fec1dcf0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j47yBljudVU7ZCU8QcOMfswH-6lFlGSRNNbLVJnWq5Q/edit?usp=share_lin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Iwru5z5I-wNptNYepe4r6BJzdZFKDCyffHqwI1mUlKQ/edit?usp=share_link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forms.gle/cZPeVrnT3dWBH22t5" TargetMode="External"/><Relationship Id="rId4" Type="http://schemas.openxmlformats.org/officeDocument/2006/relationships/hyperlink" Target="https://docs.google.com/document/d/172YlVPkP-4u2KsDZFSWkPUah5qD_B0yTlnxRSaTGXic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RxbP4f3IRl12Vh_x2S-B0a7VB1ZIUqjl/view?usp=shar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33"/>
              <a:t>Paraprofessionals-</a:t>
            </a:r>
            <a:endParaRPr sz="393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/>
              <a:t>training, </a:t>
            </a:r>
            <a:r>
              <a:rPr lang="en" sz="3155"/>
              <a:t>appreciating</a:t>
            </a:r>
            <a:r>
              <a:rPr lang="en" sz="3155"/>
              <a:t>, and retaining</a:t>
            </a:r>
            <a:endParaRPr sz="3155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12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Heather Kilburn-Lyons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Paraprofessional Training</a:t>
            </a:r>
            <a:endParaRPr/>
          </a:p>
        </p:txBody>
      </p:sp>
      <p:sp>
        <p:nvSpPr>
          <p:cNvPr id="338" name="Google Shape;338;p22"/>
          <p:cNvSpPr txBox="1"/>
          <p:nvPr>
            <p:ph idx="1" type="body"/>
          </p:nvPr>
        </p:nvSpPr>
        <p:spPr>
          <a:xfrm>
            <a:off x="1303800" y="1246600"/>
            <a:ext cx="7030500" cy="32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75" y="1268438"/>
            <a:ext cx="2710124" cy="32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350" y="1246600"/>
            <a:ext cx="2710117" cy="328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Appreciating Paraprofessionals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Appreciate</a:t>
            </a:r>
            <a:endParaRPr/>
          </a:p>
        </p:txBody>
      </p:sp>
      <p:sp>
        <p:nvSpPr>
          <p:cNvPr id="351" name="Google Shape;351;p24"/>
          <p:cNvSpPr txBox="1"/>
          <p:nvPr>
            <p:ph idx="1" type="body"/>
          </p:nvPr>
        </p:nvSpPr>
        <p:spPr>
          <a:xfrm>
            <a:off x="1303800" y="1309450"/>
            <a:ext cx="70305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Bring In treats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Celebrate Birthdays &amp; Special Days 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Even if it is over break or on a weekend, text, call or reachout somehow to let them know </a:t>
            </a:r>
            <a:r>
              <a:rPr lang="en" sz="1600"/>
              <a:t>you</a:t>
            </a:r>
            <a:r>
              <a:rPr lang="en" sz="1600"/>
              <a:t> are thinking about them.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Thank you notes, positive comments about a job well done!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Little gift cards for above and beyond.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Simple random acts of kindness.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Ensure they are getting paid for ‘time they donate’.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Laugh</a:t>
            </a:r>
            <a:r>
              <a:rPr lang="en" sz="1800"/>
              <a:t>,</a:t>
            </a:r>
            <a:r>
              <a:rPr lang="en" sz="1800"/>
              <a:t> cry and debrief together.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Appreciate</a:t>
            </a:r>
            <a:endParaRPr/>
          </a:p>
        </p:txBody>
      </p:sp>
      <p:sp>
        <p:nvSpPr>
          <p:cNvPr id="357" name="Google Shape;357;p25"/>
          <p:cNvSpPr txBox="1"/>
          <p:nvPr>
            <p:ph idx="1" type="body"/>
          </p:nvPr>
        </p:nvSpPr>
        <p:spPr>
          <a:xfrm>
            <a:off x="1303800" y="1309450"/>
            <a:ext cx="70305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Advocate for them with administration, students and families.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Encourage students in thanking the </a:t>
            </a:r>
            <a:r>
              <a:rPr lang="en" sz="1700"/>
              <a:t>Paraprofessionals</a:t>
            </a:r>
            <a:r>
              <a:rPr lang="en" sz="1700"/>
              <a:t> for their help.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Ask their feedback and </a:t>
            </a:r>
            <a:r>
              <a:rPr b="1" lang="en" sz="1700"/>
              <a:t>LISTEN</a:t>
            </a:r>
            <a:r>
              <a:rPr lang="en" sz="1700"/>
              <a:t> to it!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Include them in decision making process when possible.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Check in with them to make sure if they need anything.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Do not ask them to do something you are not willing to do yourself.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Provide </a:t>
            </a:r>
            <a:r>
              <a:rPr lang="en" sz="1700"/>
              <a:t>constructive</a:t>
            </a:r>
            <a:r>
              <a:rPr lang="en" sz="1700"/>
              <a:t> feedback on how they are doing.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 u="sng"/>
              <a:t>Honor them for the valued member of the team that they are! </a:t>
            </a:r>
            <a:endParaRPr b="1" sz="170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Appreciate</a:t>
            </a:r>
            <a:endParaRPr/>
          </a:p>
        </p:txBody>
      </p:sp>
      <p:sp>
        <p:nvSpPr>
          <p:cNvPr id="363" name="Google Shape;363;p26"/>
          <p:cNvSpPr txBox="1"/>
          <p:nvPr>
            <p:ph idx="1" type="body"/>
          </p:nvPr>
        </p:nvSpPr>
        <p:spPr>
          <a:xfrm>
            <a:off x="1303800" y="1309450"/>
            <a:ext cx="70305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700" u="sng"/>
          </a:p>
        </p:txBody>
      </p:sp>
      <p:pic>
        <p:nvPicPr>
          <p:cNvPr id="364" name="Google Shape;3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14" y="1177538"/>
            <a:ext cx="2379276" cy="34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Retaining</a:t>
            </a:r>
            <a:r>
              <a:rPr lang="en">
                <a:solidFill>
                  <a:schemeClr val="dk2"/>
                </a:solidFill>
              </a:rPr>
              <a:t> Paraprofessionals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Retain</a:t>
            </a:r>
            <a:endParaRPr/>
          </a:p>
        </p:txBody>
      </p:sp>
      <p:sp>
        <p:nvSpPr>
          <p:cNvPr id="375" name="Google Shape;375;p28"/>
          <p:cNvSpPr txBox="1"/>
          <p:nvPr>
            <p:ph idx="1" type="body"/>
          </p:nvPr>
        </p:nvSpPr>
        <p:spPr>
          <a:xfrm>
            <a:off x="1303800" y="1330400"/>
            <a:ext cx="70305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Advocate for them with administration.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Make sure they are taken care of for their time worked.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Missed lunches, time volunteered, in early, stayed late. </a:t>
            </a:r>
            <a:endParaRPr sz="1400"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Paid, comp time, leave early or come in late to compensate.</a:t>
            </a:r>
            <a:endParaRPr sz="1400"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Don’t let them be the dumping ground for extra duties and responsibilities.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Advocate for them to be trained, just like teachers are.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Ensure </a:t>
            </a:r>
            <a:r>
              <a:rPr lang="en" sz="1400"/>
              <a:t>initial training on Special Education is done BEFORE they start.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Offer trainings and room to grow in areas they find interesting or are struggling with.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Train them on new students and or curriculum before they are expected to use it and not on after the fact.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Retain</a:t>
            </a:r>
            <a:endParaRPr/>
          </a:p>
        </p:txBody>
      </p:sp>
      <p:sp>
        <p:nvSpPr>
          <p:cNvPr id="381" name="Google Shape;381;p29"/>
          <p:cNvSpPr txBox="1"/>
          <p:nvPr>
            <p:ph idx="1" type="body"/>
          </p:nvPr>
        </p:nvSpPr>
        <p:spPr>
          <a:xfrm>
            <a:off x="1303800" y="1330400"/>
            <a:ext cx="70305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Give </a:t>
            </a:r>
            <a:r>
              <a:rPr lang="en" sz="1400"/>
              <a:t>honest, constructive feedback and be willing to take honest constructive criticism.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Explain to them the ‘</a:t>
            </a:r>
            <a:r>
              <a:rPr b="1" lang="en" sz="1400"/>
              <a:t>Why</a:t>
            </a:r>
            <a:r>
              <a:rPr lang="en" sz="1400"/>
              <a:t>’ of things, not just expect them to do.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Continually</a:t>
            </a:r>
            <a:r>
              <a:rPr lang="en" sz="1400"/>
              <a:t> search for ways to make sure they know how </a:t>
            </a:r>
            <a:r>
              <a:rPr lang="en" sz="1400"/>
              <a:t>valuable</a:t>
            </a:r>
            <a:r>
              <a:rPr lang="en" sz="1400"/>
              <a:t> they are and how important they are to you and your students.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Para specific Professional Development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Set them up for success, plan of day, expectations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Encourage Adult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Brain Breaks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Retain</a:t>
            </a:r>
            <a:endParaRPr/>
          </a:p>
        </p:txBody>
      </p:sp>
      <p:sp>
        <p:nvSpPr>
          <p:cNvPr id="387" name="Google Shape;387;p30"/>
          <p:cNvSpPr txBox="1"/>
          <p:nvPr>
            <p:ph idx="1" type="body"/>
          </p:nvPr>
        </p:nvSpPr>
        <p:spPr>
          <a:xfrm>
            <a:off x="1303800" y="1330400"/>
            <a:ext cx="70305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1174" y="879300"/>
            <a:ext cx="3361651" cy="41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Retrain</a:t>
            </a:r>
            <a:endParaRPr/>
          </a:p>
        </p:txBody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930525" y="1309450"/>
            <a:ext cx="7403700" cy="32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Have Fun!</a:t>
            </a:r>
            <a:endParaRPr b="1" sz="1700" u="sng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 u="sng"/>
              <a:t>Celebrate!</a:t>
            </a:r>
            <a:endParaRPr b="1" sz="1700" u="sng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 u="sng"/>
              <a:t>Short Breaks!</a:t>
            </a:r>
            <a:endParaRPr b="1" sz="1700" u="sng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 u="sng"/>
          </a:p>
        </p:txBody>
      </p:sp>
      <p:pic>
        <p:nvPicPr>
          <p:cNvPr id="395" name="Google Shape;3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061" y="1196788"/>
            <a:ext cx="2591875" cy="34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33"/>
              <a:t>Introductions</a:t>
            </a:r>
            <a:endParaRPr sz="3155"/>
          </a:p>
        </p:txBody>
      </p:sp>
      <p:sp>
        <p:nvSpPr>
          <p:cNvPr id="284" name="Google Shape;284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/>
          <p:nvPr>
            <p:ph type="ctrTitle"/>
          </p:nvPr>
        </p:nvSpPr>
        <p:spPr>
          <a:xfrm>
            <a:off x="824000" y="1613825"/>
            <a:ext cx="7524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33"/>
              <a:t>Questions?</a:t>
            </a:r>
            <a:endParaRPr sz="3155"/>
          </a:p>
        </p:txBody>
      </p:sp>
      <p:sp>
        <p:nvSpPr>
          <p:cNvPr id="401" name="Google Shape;401;p3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ctrTitle"/>
          </p:nvPr>
        </p:nvSpPr>
        <p:spPr>
          <a:xfrm>
            <a:off x="824000" y="1613825"/>
            <a:ext cx="7524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33"/>
              <a:t>What do you hope to gain from today’s presentation?</a:t>
            </a:r>
            <a:endParaRPr sz="3155"/>
          </a:p>
        </p:txBody>
      </p:sp>
      <p:sp>
        <p:nvSpPr>
          <p:cNvPr id="290" name="Google Shape;290;p1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Training Paraprofessionals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your paraprofessionals</a:t>
            </a:r>
            <a:endParaRPr/>
          </a:p>
        </p:txBody>
      </p:sp>
      <p:sp>
        <p:nvSpPr>
          <p:cNvPr id="301" name="Google Shape;301;p1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50"/>
              <a:t>Ways to get to know them:</a:t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50"/>
              <a:t>*Learn who they are away from school. Family, Hobbies and so on.</a:t>
            </a:r>
            <a:endParaRPr sz="3250"/>
          </a:p>
          <a:p>
            <a:pPr indent="-32662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250" u="sng">
                <a:solidFill>
                  <a:schemeClr val="hlink"/>
                </a:solidFill>
                <a:hlinkClick r:id="rId3"/>
              </a:rPr>
              <a:t>Professional Interest Survey</a:t>
            </a:r>
            <a:endParaRPr sz="3250"/>
          </a:p>
          <a:p>
            <a:pPr indent="-3266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250" u="sng">
                <a:solidFill>
                  <a:schemeClr val="hlink"/>
                </a:solidFill>
                <a:hlinkClick r:id="rId4"/>
              </a:rPr>
              <a:t>Personal Interest Inventory </a:t>
            </a:r>
            <a:endParaRPr sz="3250"/>
          </a:p>
          <a:p>
            <a:pPr indent="-3266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250"/>
              <a:t>Inquire what they did or are going to do on a weekend or break.</a:t>
            </a:r>
            <a:endParaRPr sz="3250"/>
          </a:p>
          <a:p>
            <a:pPr indent="-32662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250"/>
              <a:t>Back to school BBQ, Christmas Party &amp; End of Year Celebration </a:t>
            </a:r>
            <a:endParaRPr sz="3250"/>
          </a:p>
          <a:p>
            <a:pPr indent="-326628" lvl="1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50"/>
              <a:t>Families Included</a:t>
            </a:r>
            <a:endParaRPr sz="3250"/>
          </a:p>
          <a:p>
            <a:pPr indent="-326628" lvl="1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50"/>
              <a:t>Personal time-no shop talk</a:t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your paraprofessionals</a:t>
            </a:r>
            <a:endParaRPr/>
          </a:p>
        </p:txBody>
      </p:sp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563" y="1133350"/>
            <a:ext cx="2974874" cy="38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your paraprofessionals</a:t>
            </a:r>
            <a:endParaRPr/>
          </a:p>
        </p:txBody>
      </p:sp>
      <p:sp>
        <p:nvSpPr>
          <p:cNvPr id="314" name="Google Shape;314;p1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51" y="1597875"/>
            <a:ext cx="2927951" cy="34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430" y="1597875"/>
            <a:ext cx="3219230" cy="34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6289" y="1597875"/>
            <a:ext cx="3116787" cy="34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to know your paraprofessionals</a:t>
            </a:r>
            <a:endParaRPr/>
          </a:p>
        </p:txBody>
      </p:sp>
      <p:sp>
        <p:nvSpPr>
          <p:cNvPr id="323" name="Google Shape;323;p2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850" y="1464425"/>
            <a:ext cx="3286776" cy="360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950" y="1464425"/>
            <a:ext cx="3457458" cy="360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700" y="1464425"/>
            <a:ext cx="3785974" cy="36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58AB">
            <a:alpha val="51190"/>
          </a:srgbClr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Paraprofessional Training</a:t>
            </a:r>
            <a:endParaRPr/>
          </a:p>
        </p:txBody>
      </p:sp>
      <p:sp>
        <p:nvSpPr>
          <p:cNvPr id="332" name="Google Shape;332;p21"/>
          <p:cNvSpPr txBox="1"/>
          <p:nvPr>
            <p:ph idx="1" type="body"/>
          </p:nvPr>
        </p:nvSpPr>
        <p:spPr>
          <a:xfrm>
            <a:off x="1303800" y="1246600"/>
            <a:ext cx="7030500" cy="32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Paraprofessional Handbook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Welcome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Disability</a:t>
            </a:r>
            <a:r>
              <a:rPr lang="en"/>
              <a:t> Areas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Roles and Responsibility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Instructing Students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Confidentiality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Expectations of the Job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Evaluating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Tips for Success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Para-Mentor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Trainings in programs or curriculum they are to be using or supporting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Behavior and health training and support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