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96" r:id="rId13"/>
    <p:sldId id="268" r:id="rId14"/>
    <p:sldId id="272" r:id="rId15"/>
    <p:sldId id="291" r:id="rId16"/>
    <p:sldId id="269" r:id="rId17"/>
    <p:sldId id="297" r:id="rId18"/>
    <p:sldId id="270" r:id="rId19"/>
    <p:sldId id="271" r:id="rId20"/>
    <p:sldId id="274" r:id="rId21"/>
    <p:sldId id="292" r:id="rId22"/>
    <p:sldId id="293" r:id="rId23"/>
    <p:sldId id="294" r:id="rId24"/>
    <p:sldId id="295" r:id="rId25"/>
    <p:sldId id="280" r:id="rId26"/>
    <p:sldId id="279" r:id="rId27"/>
    <p:sldId id="281" r:id="rId28"/>
    <p:sldId id="282" r:id="rId29"/>
    <p:sldId id="283" r:id="rId30"/>
    <p:sldId id="284" r:id="rId31"/>
    <p:sldId id="285" r:id="rId32"/>
    <p:sldId id="298" r:id="rId33"/>
    <p:sldId id="286" r:id="rId34"/>
    <p:sldId id="287" r:id="rId35"/>
    <p:sldId id="288" r:id="rId36"/>
    <p:sldId id="289" r:id="rId37"/>
    <p:sldId id="290" r:id="rId38"/>
  </p:sldIdLst>
  <p:sldSz cx="9144000" cy="5143500" type="screen16x9"/>
  <p:notesSz cx="6858000" cy="9144000"/>
  <p:embeddedFontLst>
    <p:embeddedFont>
      <p:font typeface="Merriweather" pitchFamily="2" charset="77"/>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8"/>
    <p:restoredTop sz="94646"/>
  </p:normalViewPr>
  <p:slideViewPr>
    <p:cSldViewPr snapToGrid="0">
      <p:cViewPr varScale="1">
        <p:scale>
          <a:sx n="144" d="100"/>
          <a:sy n="144" d="100"/>
        </p:scale>
        <p:origin x="528"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998796e94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998796e94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acc4291b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acc4291b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acc4291bc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acc4291bc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b2abbed3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b2abbed3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b2abbed35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b2abbed3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ab4d8b02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ab4d8b02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b27ad8411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b27ad8411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ab4d8b02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ab4d8b02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af10a755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af10a755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acc4291bc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acc4291bc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b88f83441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b88f83441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b4a71ed1c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b4a71ed1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cc4291bc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acc4291bc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acc4291bc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acc4291bc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acc4291bc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acc4291bc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acc4291bc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acc4291bc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866cded91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866cded91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9991783a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9991783a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9991783a3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9991783a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9991783a3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9991783a3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acc4291bc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acc4291bc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aba5a714e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aba5a714e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998796e94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998796e94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998796e94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998796e94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998796e94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998796e94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998796e9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998796e9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998796e94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998796e94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998796e94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998796e94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mayoclinic.org/healthy-lifestyle/consumer-health/in-depth/mindfulness-exercises/art-20046356"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www.verywellmind.com/top-ways-anxiety-is-helpful-1393079?utm_source=chatgpt.com" TargetMode="External"/><Relationship Id="rId3" Type="http://schemas.openxmlformats.org/officeDocument/2006/relationships/hyperlink" Target="https://medium.com/@ayazalipsychologist/the-shift-from-avoidance-to-connection-in-attachment-styles-0abfdfe40095" TargetMode="External"/><Relationship Id="rId7" Type="http://schemas.openxmlformats.org/officeDocument/2006/relationships/hyperlink" Target="https://www.medicalnewstoday.com/articles/pathological-anxiety-definition-causes-and-symptom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health.harvard.edu/blog/do-i-have-anxiety-or-worry-whats-the-difference-2018072314303" TargetMode="External"/><Relationship Id="rId5" Type="http://schemas.openxmlformats.org/officeDocument/2006/relationships/hyperlink" Target="https://www.healthline.com/health/anxiety/anxiety-vs-anxious" TargetMode="External"/><Relationship Id="rId10" Type="http://schemas.openxmlformats.org/officeDocument/2006/relationships/hyperlink" Target="https://www.verywellmind.com/is-it-normal-anxiety-or-an-anxiety-disorder-2584401?utm_source=chatgpt.com" TargetMode="External"/><Relationship Id="rId4" Type="http://schemas.openxmlformats.org/officeDocument/2006/relationships/hyperlink" Target="https://doi.org/10.1027/1614-0001/a000228" TargetMode="External"/><Relationship Id="rId9" Type="http://schemas.openxmlformats.org/officeDocument/2006/relationships/hyperlink" Target="https://www.verywellmind.com/top-ways-anxiety-is-helpful-1393079"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Clr>
                <a:schemeClr val="dk1"/>
              </a:buClr>
              <a:buSzPts val="990"/>
              <a:buFont typeface="Arial"/>
              <a:buNone/>
            </a:pPr>
            <a:r>
              <a:rPr lang="en"/>
              <a:t>Building Confidence: Managing Anxiety in Crucial</a:t>
            </a:r>
            <a:endParaRPr/>
          </a:p>
          <a:p>
            <a:pPr marL="0" lvl="0" indent="0" algn="ctr" rtl="0">
              <a:spcBef>
                <a:spcPts val="0"/>
              </a:spcBef>
              <a:spcAft>
                <a:spcPts val="0"/>
              </a:spcAft>
              <a:buNone/>
            </a:pPr>
            <a:r>
              <a:rPr lang="en"/>
              <a:t>Conversations</a:t>
            </a:r>
            <a:endParaRPr/>
          </a:p>
        </p:txBody>
      </p:sp>
      <p:sp>
        <p:nvSpPr>
          <p:cNvPr id="55" name="Google Shape;55;p13"/>
          <p:cNvSpPr txBox="1">
            <a:spLocks noGrp="1"/>
          </p:cNvSpPr>
          <p:nvPr>
            <p:ph type="subTitle" idx="1"/>
          </p:nvPr>
        </p:nvSpPr>
        <p:spPr>
          <a:xfrm>
            <a:off x="311700" y="4201377"/>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Karan Steuart LCSW, LAC &amp; Kristy Vance LCSW</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227306"/>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Reflection: Look back at the feelings you identified in the conversation from the start of the session - would this conversation be classified as ‘crucial’?</a:t>
            </a:r>
            <a:endParaRPr dirty="0"/>
          </a:p>
        </p:txBody>
      </p:sp>
      <p:pic>
        <p:nvPicPr>
          <p:cNvPr id="117" name="Google Shape;117;p22"/>
          <p:cNvPicPr preferRelativeResize="0"/>
          <p:nvPr/>
        </p:nvPicPr>
        <p:blipFill>
          <a:blip r:embed="rId3">
            <a:alphaModFix/>
          </a:blip>
          <a:stretch>
            <a:fillRect/>
          </a:stretch>
        </p:blipFill>
        <p:spPr>
          <a:xfrm>
            <a:off x="5890492" y="1333609"/>
            <a:ext cx="2831975" cy="3598250"/>
          </a:xfrm>
          <a:prstGeom prst="rect">
            <a:avLst/>
          </a:prstGeom>
          <a:noFill/>
          <a:ln>
            <a:noFill/>
          </a:ln>
        </p:spPr>
      </p:pic>
      <p:pic>
        <p:nvPicPr>
          <p:cNvPr id="2" name="Google Shape;205;p37" title="Crusial Conversation Triangle.jpg">
            <a:extLst>
              <a:ext uri="{FF2B5EF4-FFF2-40B4-BE49-F238E27FC236}">
                <a16:creationId xmlns:a16="http://schemas.microsoft.com/office/drawing/2014/main" id="{C336CCDC-156B-D306-8FE1-36CD62B48F3D}"/>
              </a:ext>
            </a:extLst>
          </p:cNvPr>
          <p:cNvPicPr preferRelativeResize="0"/>
          <p:nvPr/>
        </p:nvPicPr>
        <p:blipFill>
          <a:blip r:embed="rId4">
            <a:alphaModFix/>
          </a:blip>
          <a:stretch>
            <a:fillRect/>
          </a:stretch>
        </p:blipFill>
        <p:spPr>
          <a:xfrm>
            <a:off x="421533" y="1847583"/>
            <a:ext cx="4926275" cy="2771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200" dirty="0"/>
              <a:t>Building Confidence for Crucial Conversations</a:t>
            </a:r>
            <a:endParaRPr sz="5200" dirty="0"/>
          </a:p>
        </p:txBody>
      </p:sp>
      <p:sp>
        <p:nvSpPr>
          <p:cNvPr id="123" name="Google Shape;123;p23"/>
          <p:cNvSpPr txBox="1">
            <a:spLocks noGrp="1"/>
          </p:cNvSpPr>
          <p:nvPr>
            <p:ph type="body" idx="1"/>
          </p:nvPr>
        </p:nvSpPr>
        <p:spPr>
          <a:xfrm>
            <a:off x="311700" y="1667477"/>
            <a:ext cx="8520600" cy="282649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457200" lvl="0" indent="-342900" algn="l" rtl="0">
              <a:spcBef>
                <a:spcPts val="1200"/>
              </a:spcBef>
              <a:spcAft>
                <a:spcPts val="0"/>
              </a:spcAft>
              <a:buSzPts val="1800"/>
              <a:buAutoNum type="arabicPeriod"/>
            </a:pPr>
            <a:r>
              <a:rPr lang="en" sz="2200" dirty="0">
                <a:solidFill>
                  <a:schemeClr val="tx1"/>
                </a:solidFill>
              </a:rPr>
              <a:t>Practice anxiety management</a:t>
            </a:r>
            <a:endParaRPr sz="2200" dirty="0">
              <a:solidFill>
                <a:schemeClr val="tx1"/>
              </a:solidFill>
            </a:endParaRPr>
          </a:p>
          <a:p>
            <a:pPr marL="457200" lvl="0" indent="-342900" algn="l" rtl="0">
              <a:spcBef>
                <a:spcPts val="0"/>
              </a:spcBef>
              <a:spcAft>
                <a:spcPts val="0"/>
              </a:spcAft>
              <a:buSzPts val="1800"/>
              <a:buAutoNum type="arabicPeriod"/>
            </a:pPr>
            <a:r>
              <a:rPr lang="en" sz="2200" dirty="0">
                <a:solidFill>
                  <a:schemeClr val="tx1"/>
                </a:solidFill>
              </a:rPr>
              <a:t>Recognize when a conversation is “crucial”</a:t>
            </a:r>
            <a:endParaRPr sz="2200" dirty="0">
              <a:solidFill>
                <a:schemeClr val="tx1"/>
              </a:solidFill>
            </a:endParaRPr>
          </a:p>
          <a:p>
            <a:pPr marL="457200" lvl="0" indent="-342900" algn="l" rtl="0">
              <a:spcBef>
                <a:spcPts val="0"/>
              </a:spcBef>
              <a:spcAft>
                <a:spcPts val="0"/>
              </a:spcAft>
              <a:buSzPts val="1800"/>
              <a:buAutoNum type="arabicPeriod"/>
            </a:pPr>
            <a:r>
              <a:rPr lang="en" sz="2200" dirty="0">
                <a:solidFill>
                  <a:schemeClr val="tx1"/>
                </a:solidFill>
              </a:rPr>
              <a:t>Make it safe</a:t>
            </a:r>
            <a:endParaRPr sz="2200" dirty="0">
              <a:solidFill>
                <a:schemeClr val="tx1"/>
              </a:solidFill>
            </a:endParaRPr>
          </a:p>
          <a:p>
            <a:pPr marL="457200" lvl="0" indent="-342900" algn="l" rtl="0">
              <a:spcBef>
                <a:spcPts val="0"/>
              </a:spcBef>
              <a:spcAft>
                <a:spcPts val="0"/>
              </a:spcAft>
              <a:buSzPts val="1800"/>
              <a:buAutoNum type="arabicPeriod"/>
            </a:pPr>
            <a:r>
              <a:rPr lang="en" sz="2200" dirty="0">
                <a:solidFill>
                  <a:schemeClr val="tx1"/>
                </a:solidFill>
              </a:rPr>
              <a:t>Practicing assertive communication</a:t>
            </a:r>
            <a:endParaRPr sz="2200" dirty="0">
              <a:solidFill>
                <a:schemeClr val="tx1"/>
              </a:solidFill>
            </a:endParaRPr>
          </a:p>
          <a:p>
            <a:pPr marL="457200" lvl="0" indent="-342900" algn="l" rtl="0">
              <a:spcBef>
                <a:spcPts val="0"/>
              </a:spcBef>
              <a:spcAft>
                <a:spcPts val="0"/>
              </a:spcAft>
              <a:buSzPts val="1800"/>
              <a:buAutoNum type="arabicPeriod"/>
            </a:pPr>
            <a:r>
              <a:rPr lang="en" sz="2200" dirty="0">
                <a:solidFill>
                  <a:schemeClr val="tx1"/>
                </a:solidFill>
              </a:rPr>
              <a:t>Handling difficult responses with composure</a:t>
            </a:r>
            <a:endParaRPr sz="2200" dirty="0">
              <a:solidFill>
                <a:schemeClr val="tx1"/>
              </a:solidFill>
            </a:endParaRPr>
          </a:p>
        </p:txBody>
      </p:sp>
      <p:sp>
        <p:nvSpPr>
          <p:cNvPr id="124" name="Google Shape;124;p23"/>
          <p:cNvSpPr txBox="1"/>
          <p:nvPr/>
        </p:nvSpPr>
        <p:spPr>
          <a:xfrm>
            <a:off x="0" y="4336320"/>
            <a:ext cx="9143999" cy="126441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0"/>
              </a:spcAft>
              <a:buClr>
                <a:schemeClr val="dk1"/>
              </a:buClr>
              <a:buSzPts val="1100"/>
              <a:buFont typeface="Arial"/>
              <a:buNone/>
            </a:pPr>
            <a:r>
              <a:rPr lang="en" sz="1100" dirty="0" err="1">
                <a:solidFill>
                  <a:srgbClr val="0A0A0A"/>
                </a:solidFill>
                <a:highlight>
                  <a:schemeClr val="lt1"/>
                </a:highlight>
                <a:latin typeface="+mn-lt"/>
                <a:ea typeface="Roboto"/>
                <a:cs typeface="Roboto"/>
                <a:sym typeface="Roboto"/>
              </a:rPr>
              <a:t>Grenny</a:t>
            </a:r>
            <a:r>
              <a:rPr lang="en" sz="1100" dirty="0">
                <a:solidFill>
                  <a:srgbClr val="0A0A0A"/>
                </a:solidFill>
                <a:highlight>
                  <a:schemeClr val="lt1"/>
                </a:highlight>
                <a:latin typeface="+mn-lt"/>
                <a:ea typeface="Roboto"/>
                <a:cs typeface="Roboto"/>
                <a:sym typeface="Roboto"/>
              </a:rPr>
              <a:t>, J., Patterson, K., McMillan, R., Switzler, A., &amp; Gregory, E. (2021). </a:t>
            </a:r>
            <a:r>
              <a:rPr lang="en" sz="1100" i="1" dirty="0">
                <a:solidFill>
                  <a:srgbClr val="0A0A0A"/>
                </a:solidFill>
                <a:highlight>
                  <a:schemeClr val="lt1"/>
                </a:highlight>
                <a:latin typeface="+mn-lt"/>
                <a:ea typeface="Roboto"/>
                <a:cs typeface="Roboto"/>
                <a:sym typeface="Roboto"/>
              </a:rPr>
              <a:t>Crucial conversations: Tools for talking when stakes are high</a:t>
            </a:r>
            <a:r>
              <a:rPr lang="en" sz="1100" dirty="0">
                <a:solidFill>
                  <a:srgbClr val="0A0A0A"/>
                </a:solidFill>
                <a:highlight>
                  <a:schemeClr val="lt1"/>
                </a:highlight>
                <a:latin typeface="+mn-lt"/>
                <a:ea typeface="Roboto"/>
                <a:cs typeface="Roboto"/>
                <a:sym typeface="Roboto"/>
              </a:rPr>
              <a:t> (3rd ed.). McGraw-Hill Education.</a:t>
            </a:r>
            <a:endParaRPr sz="1100" dirty="0">
              <a:solidFill>
                <a:srgbClr val="0A0A0A"/>
              </a:solidFill>
              <a:highlight>
                <a:schemeClr val="lt1"/>
              </a:highlight>
              <a:latin typeface="+mn-lt"/>
              <a:ea typeface="Roboto"/>
              <a:cs typeface="Roboto"/>
              <a:sym typeface="Roboto"/>
            </a:endParaRPr>
          </a:p>
          <a:p>
            <a:pPr marL="0" lvl="0" indent="0" algn="l" rtl="0">
              <a:spcBef>
                <a:spcPts val="1500"/>
              </a:spcBef>
              <a:spcAft>
                <a:spcPts val="0"/>
              </a:spcAft>
              <a:buNone/>
            </a:pPr>
            <a:endParaRPr sz="1800" dirty="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ABEE9F7-A29E-1D9E-1446-DBA68D207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 y="0"/>
            <a:ext cx="443413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DA46AD2-71E4-95ED-E981-50CE47666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624" y="0"/>
            <a:ext cx="47278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424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itle 1">
            <a:extLst>
              <a:ext uri="{FF2B5EF4-FFF2-40B4-BE49-F238E27FC236}">
                <a16:creationId xmlns:a16="http://schemas.microsoft.com/office/drawing/2014/main" id="{069D45B7-E6AC-E14F-813C-271851236CEE}"/>
              </a:ext>
            </a:extLst>
          </p:cNvPr>
          <p:cNvSpPr>
            <a:spLocks noGrp="1"/>
          </p:cNvSpPr>
          <p:nvPr>
            <p:ph type="title"/>
          </p:nvPr>
        </p:nvSpPr>
        <p:spPr>
          <a:xfrm>
            <a:off x="311700" y="445024"/>
            <a:ext cx="8520600" cy="748049"/>
          </a:xfrm>
        </p:spPr>
        <p:txBody>
          <a:bodyPr wrap="square" anchor="ctr">
            <a:noAutofit/>
          </a:bodyPr>
          <a:lstStyle/>
          <a:p>
            <a:pPr marL="0" lvl="0" indent="0" algn="ctr" rtl="0">
              <a:lnSpc>
                <a:spcPct val="90000"/>
              </a:lnSpc>
              <a:spcBef>
                <a:spcPts val="0"/>
              </a:spcBef>
              <a:spcAft>
                <a:spcPts val="0"/>
              </a:spcAft>
              <a:buNone/>
            </a:pPr>
            <a:r>
              <a:rPr lang="en-US" sz="2500" dirty="0"/>
              <a:t>   </a:t>
            </a:r>
            <a:r>
              <a:rPr lang="en-US" sz="2500" b="1" dirty="0"/>
              <a:t>   Anxiety: The Internal Alarm System</a:t>
            </a:r>
          </a:p>
          <a:p>
            <a:pPr marL="0" lvl="0" indent="0" algn="ctr" rtl="0">
              <a:lnSpc>
                <a:spcPct val="90000"/>
              </a:lnSpc>
              <a:spcBef>
                <a:spcPts val="0"/>
              </a:spcBef>
              <a:spcAft>
                <a:spcPts val="0"/>
              </a:spcAft>
              <a:buClr>
                <a:schemeClr val="dk1"/>
              </a:buClr>
              <a:buSzPts val="1100"/>
              <a:buFont typeface="Arial"/>
              <a:buNone/>
            </a:pPr>
            <a:r>
              <a:rPr lang="en-US" sz="2500" b="1" dirty="0"/>
              <a:t>  The most sophisticated tool for vigilance </a:t>
            </a:r>
          </a:p>
        </p:txBody>
      </p:sp>
      <p:sp>
        <p:nvSpPr>
          <p:cNvPr id="135" name="Google Shape;135;p25"/>
          <p:cNvSpPr txBox="1"/>
          <p:nvPr/>
        </p:nvSpPr>
        <p:spPr>
          <a:xfrm>
            <a:off x="435429" y="1193073"/>
            <a:ext cx="8203474" cy="42165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Clr>
                <a:schemeClr val="dk1"/>
              </a:buClr>
              <a:buSzPts val="1100"/>
              <a:buFont typeface="Arial"/>
              <a:buNone/>
            </a:pPr>
            <a:r>
              <a:rPr lang="en" sz="2200" dirty="0">
                <a:solidFill>
                  <a:schemeClr val="dk1"/>
                </a:solidFill>
              </a:rPr>
              <a:t>Anxiety is essential for survival and safety and serves an important </a:t>
            </a:r>
            <a:r>
              <a:rPr lang="en" sz="2200" b="1" i="1" u="sng" dirty="0">
                <a:solidFill>
                  <a:schemeClr val="dk1"/>
                </a:solidFill>
              </a:rPr>
              <a:t>purpose</a:t>
            </a:r>
            <a:r>
              <a:rPr lang="en" sz="2200" dirty="0">
                <a:solidFill>
                  <a:schemeClr val="dk1"/>
                </a:solidFill>
              </a:rPr>
              <a:t>. When managed well, it’s </a:t>
            </a:r>
            <a:r>
              <a:rPr lang="en" sz="2200" b="1" i="1" u="sng" dirty="0">
                <a:solidFill>
                  <a:schemeClr val="dk1"/>
                </a:solidFill>
              </a:rPr>
              <a:t>benefits</a:t>
            </a:r>
            <a:r>
              <a:rPr lang="en" sz="2200" dirty="0">
                <a:solidFill>
                  <a:schemeClr val="dk1"/>
                </a:solidFill>
              </a:rPr>
              <a:t> include improved focus and performance; when unmanaged, it can interfere with engagement and understanding.</a:t>
            </a:r>
            <a:br>
              <a:rPr lang="en" sz="2200" dirty="0">
                <a:solidFill>
                  <a:schemeClr val="dk1"/>
                </a:solidFill>
              </a:rPr>
            </a:br>
            <a:r>
              <a:rPr lang="en" sz="2200" dirty="0">
                <a:solidFill>
                  <a:schemeClr val="dk1"/>
                </a:solidFill>
              </a:rPr>
              <a:t>Normal or reasonable anxiety is intermittent, objective- associated with a specific concern, beneficial. Problem anxiety is irrational, chronic, interferes with daily life, subjective. During this presentation we will focus on managing experiences of beneficial, objective anxiety. </a:t>
            </a:r>
            <a:endParaRPr lang="en-US" sz="2200" dirty="0">
              <a:solidFill>
                <a:schemeClr val="dk1"/>
              </a:solidFill>
            </a:endParaRPr>
          </a:p>
          <a:p>
            <a:pPr marL="0" lvl="0" indent="0" algn="l" rtl="0">
              <a:spcBef>
                <a:spcPts val="0"/>
              </a:spcBef>
              <a:spcAft>
                <a:spcPts val="600"/>
              </a:spcAft>
              <a:buClr>
                <a:schemeClr val="dk1"/>
              </a:buClr>
              <a:buSzPts val="1100"/>
              <a:buFont typeface="Arial"/>
              <a:buNone/>
            </a:pPr>
            <a:endParaRPr lang="en-US" sz="1600" dirty="0">
              <a:solidFill>
                <a:schemeClr val="dk1"/>
              </a:solidFill>
            </a:endParaRPr>
          </a:p>
          <a:p>
            <a:pPr marL="0" lvl="0" indent="0" algn="l" rtl="0">
              <a:spcBef>
                <a:spcPts val="0"/>
              </a:spcBef>
              <a:spcAft>
                <a:spcPts val="600"/>
              </a:spcAft>
              <a:buClr>
                <a:schemeClr val="dk1"/>
              </a:buClr>
              <a:buSzPts val="1100"/>
              <a:buFont typeface="Arial"/>
              <a:buNone/>
            </a:pPr>
            <a:r>
              <a:rPr lang="en" sz="1100" dirty="0">
                <a:solidFill>
                  <a:schemeClr val="dk1"/>
                </a:solidFill>
              </a:rPr>
              <a:t>Ankrom, S. (2025, May 22)</a:t>
            </a:r>
            <a:endParaRPr lang="en-US" sz="1100" dirty="0">
              <a:solidFill>
                <a:schemeClr val="dk1"/>
              </a:solidFill>
            </a:endParaRPr>
          </a:p>
          <a:p>
            <a:pPr marL="0" lvl="0" indent="0" algn="l" rtl="0">
              <a:spcBef>
                <a:spcPts val="0"/>
              </a:spcBef>
              <a:spcAft>
                <a:spcPts val="600"/>
              </a:spcAft>
              <a:buClr>
                <a:schemeClr val="dk1"/>
              </a:buClr>
              <a:buSzPts val="1100"/>
              <a:buFont typeface="Arial"/>
              <a:buNone/>
            </a:pPr>
            <a:endParaRPr lang="en-US" sz="1600"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a:extLst>
              <a:ext uri="{FF2B5EF4-FFF2-40B4-BE49-F238E27FC236}">
                <a16:creationId xmlns:a16="http://schemas.microsoft.com/office/drawing/2014/main" id="{11A2D153-24F4-C534-5903-1F05B5C5E7F2}"/>
              </a:ext>
            </a:extLst>
          </p:cNvPr>
          <p:cNvSpPr>
            <a:spLocks noGrp="1"/>
          </p:cNvSpPr>
          <p:nvPr>
            <p:ph type="title"/>
          </p:nvPr>
        </p:nvSpPr>
        <p:spPr/>
        <p:txBody>
          <a:bodyPr>
            <a:normAutofit fontScale="90000"/>
          </a:bodyPr>
          <a:lstStyle/>
          <a:p>
            <a:pPr lvl="0"/>
            <a:r>
              <a:rPr lang="en-US" dirty="0"/>
              <a:t>Understanding Anxiety in Crucial Conversations: Why, The Trigger, The Impact </a:t>
            </a:r>
            <a:br>
              <a:rPr lang="en-US" dirty="0"/>
            </a:br>
            <a:endParaRPr lang="en-US" dirty="0"/>
          </a:p>
        </p:txBody>
      </p:sp>
      <p:sp>
        <p:nvSpPr>
          <p:cNvPr id="3" name="Text Placeholder 2">
            <a:extLst>
              <a:ext uri="{FF2B5EF4-FFF2-40B4-BE49-F238E27FC236}">
                <a16:creationId xmlns:a16="http://schemas.microsoft.com/office/drawing/2014/main" id="{E717AA79-F129-B2A8-BC32-8D136CD7E19C}"/>
              </a:ext>
            </a:extLst>
          </p:cNvPr>
          <p:cNvSpPr>
            <a:spLocks noGrp="1"/>
          </p:cNvSpPr>
          <p:nvPr>
            <p:ph type="body" idx="1"/>
          </p:nvPr>
        </p:nvSpPr>
        <p:spPr>
          <a:xfrm>
            <a:off x="311700" y="1392113"/>
            <a:ext cx="8520600" cy="3416400"/>
          </a:xfrm>
        </p:spPr>
        <p:txBody>
          <a:bodyPr>
            <a:normAutofit lnSpcReduction="10000"/>
          </a:bodyPr>
          <a:lstStyle/>
          <a:p>
            <a:pPr marL="0" lvl="0" indent="0">
              <a:spcBef>
                <a:spcPts val="1200"/>
              </a:spcBef>
              <a:buClr>
                <a:schemeClr val="dk1"/>
              </a:buClr>
              <a:buSzPts val="1100"/>
              <a:buNone/>
            </a:pPr>
            <a:r>
              <a:rPr lang="en-US" sz="2200" b="1" dirty="0">
                <a:solidFill>
                  <a:schemeClr val="dk1"/>
                </a:solidFill>
              </a:rPr>
              <a:t>Why Conversations Feel Anxious:</a:t>
            </a:r>
          </a:p>
          <a:p>
            <a:pPr lvl="0" indent="-317500">
              <a:spcBef>
                <a:spcPts val="1200"/>
              </a:spcBef>
              <a:buClr>
                <a:schemeClr val="dk1"/>
              </a:buClr>
              <a:buSzPts val="1400"/>
            </a:pPr>
            <a:r>
              <a:rPr lang="en-US" sz="2200" b="1" dirty="0">
                <a:solidFill>
                  <a:schemeClr val="dk1"/>
                </a:solidFill>
              </a:rPr>
              <a:t>Perceived Risk:</a:t>
            </a:r>
            <a:r>
              <a:rPr lang="en-US" sz="2200" dirty="0">
                <a:solidFill>
                  <a:schemeClr val="dk1"/>
                </a:solidFill>
              </a:rPr>
              <a:t> Fear of damaged relationships or career consequences.</a:t>
            </a:r>
          </a:p>
          <a:p>
            <a:pPr lvl="0" indent="-317500">
              <a:buClr>
                <a:schemeClr val="dk1"/>
              </a:buClr>
              <a:buSzPts val="1400"/>
            </a:pPr>
            <a:r>
              <a:rPr lang="en-US" sz="2200" b="1" dirty="0">
                <a:solidFill>
                  <a:schemeClr val="dk1"/>
                </a:solidFill>
              </a:rPr>
              <a:t>Cognitive Load:</a:t>
            </a:r>
            <a:r>
              <a:rPr lang="en-US" sz="2200" dirty="0">
                <a:solidFill>
                  <a:schemeClr val="dk1"/>
                </a:solidFill>
              </a:rPr>
              <a:t> Trying to manage your words, your tone, and the other person’s reaction simultaneously.</a:t>
            </a:r>
          </a:p>
          <a:p>
            <a:pPr lvl="0" indent="-317500">
              <a:buClr>
                <a:schemeClr val="dk1"/>
              </a:buClr>
              <a:buSzPts val="1400"/>
            </a:pPr>
            <a:r>
              <a:rPr lang="en-US" sz="2200" b="1" dirty="0">
                <a:solidFill>
                  <a:schemeClr val="dk1"/>
                </a:solidFill>
              </a:rPr>
              <a:t>The Goal Shift:</a:t>
            </a:r>
            <a:r>
              <a:rPr lang="en-US" sz="2200" dirty="0">
                <a:solidFill>
                  <a:schemeClr val="dk1"/>
                </a:solidFill>
              </a:rPr>
              <a:t> We move from "Solving the Problem" to "Surviving the Interaction."</a:t>
            </a:r>
          </a:p>
          <a:p>
            <a:pPr marL="0" lvl="0" indent="0">
              <a:spcBef>
                <a:spcPts val="1200"/>
              </a:spcBef>
              <a:buNone/>
            </a:pPr>
            <a:r>
              <a:rPr lang="en-US" sz="1100" dirty="0"/>
              <a:t>Patterson, K., </a:t>
            </a:r>
            <a:r>
              <a:rPr lang="en-US" sz="1100" dirty="0" err="1"/>
              <a:t>Grenny</a:t>
            </a:r>
            <a:r>
              <a:rPr lang="en-US" sz="1100" dirty="0"/>
              <a:t>, J., McMillan, R., &amp; Switzler, A. (2011)</a:t>
            </a:r>
          </a:p>
          <a:p>
            <a:pPr marL="114300" indent="0">
              <a:buNone/>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76827A-D314-6F4B-C91A-FEF526C47A3A}"/>
              </a:ext>
            </a:extLst>
          </p:cNvPr>
          <p:cNvSpPr>
            <a:spLocks noGrp="1"/>
          </p:cNvSpPr>
          <p:nvPr>
            <p:ph type="body" idx="1"/>
          </p:nvPr>
        </p:nvSpPr>
        <p:spPr>
          <a:xfrm>
            <a:off x="311700" y="231228"/>
            <a:ext cx="3999900" cy="4719144"/>
          </a:xfrm>
        </p:spPr>
        <p:txBody>
          <a:bodyPr>
            <a:normAutofit fontScale="85000" lnSpcReduction="20000"/>
          </a:bodyPr>
          <a:lstStyle/>
          <a:p>
            <a:pPr marL="0" lvl="0" indent="0">
              <a:spcBef>
                <a:spcPts val="1400"/>
              </a:spcBef>
              <a:buClr>
                <a:schemeClr val="dk1"/>
              </a:buClr>
              <a:buSzPts val="1100"/>
              <a:buNone/>
            </a:pPr>
            <a:r>
              <a:rPr lang="en-US" sz="2200" b="1" dirty="0">
                <a:solidFill>
                  <a:schemeClr val="dk1"/>
                </a:solidFill>
              </a:rPr>
              <a:t>“Trigger” - the biological experience</a:t>
            </a:r>
          </a:p>
          <a:p>
            <a:pPr lvl="0">
              <a:spcBef>
                <a:spcPts val="1200"/>
              </a:spcBef>
              <a:buClr>
                <a:schemeClr val="dk1"/>
              </a:buClr>
            </a:pPr>
            <a:r>
              <a:rPr lang="en-US" sz="2200" b="1" dirty="0">
                <a:solidFill>
                  <a:schemeClr val="dk1"/>
                </a:solidFill>
              </a:rPr>
              <a:t>The Trigger:</a:t>
            </a:r>
            <a:r>
              <a:rPr lang="en-US" sz="2200" dirty="0">
                <a:solidFill>
                  <a:schemeClr val="dk1"/>
                </a:solidFill>
              </a:rPr>
              <a:t> High stakes + Opposing opinions + Strong emotions.</a:t>
            </a:r>
          </a:p>
          <a:p>
            <a:pPr lvl="0">
              <a:buClr>
                <a:schemeClr val="dk1"/>
              </a:buClr>
            </a:pPr>
            <a:r>
              <a:rPr lang="en-US" sz="2200" b="1" dirty="0">
                <a:solidFill>
                  <a:schemeClr val="dk1"/>
                </a:solidFill>
              </a:rPr>
              <a:t>The Reaction:</a:t>
            </a:r>
            <a:r>
              <a:rPr lang="en-US" sz="2200" dirty="0">
                <a:solidFill>
                  <a:schemeClr val="dk1"/>
                </a:solidFill>
              </a:rPr>
              <a:t> The </a:t>
            </a:r>
            <a:r>
              <a:rPr lang="en-US" sz="2200" b="1" dirty="0">
                <a:solidFill>
                  <a:schemeClr val="dk1"/>
                </a:solidFill>
              </a:rPr>
              <a:t>Amygdala Hijack</a:t>
            </a:r>
            <a:r>
              <a:rPr lang="en-US" sz="2200" dirty="0">
                <a:solidFill>
                  <a:schemeClr val="dk1"/>
                </a:solidFill>
              </a:rPr>
              <a:t>. Our brain perceives a threat to our ego or safety, triggering "Fight or Flight."</a:t>
            </a:r>
          </a:p>
          <a:p>
            <a:pPr lvl="0">
              <a:buClr>
                <a:schemeClr val="dk1"/>
              </a:buClr>
            </a:pPr>
            <a:r>
              <a:rPr lang="en-US" sz="2200" b="1" dirty="0">
                <a:solidFill>
                  <a:schemeClr val="dk1"/>
                </a:solidFill>
              </a:rPr>
              <a:t>The Result:</a:t>
            </a:r>
            <a:r>
              <a:rPr lang="en-US" sz="2200" dirty="0">
                <a:solidFill>
                  <a:schemeClr val="dk1"/>
                </a:solidFill>
              </a:rPr>
              <a:t> Blood flows away from the prefrontal cortex (the logical brain), making it physically harder to think clearly or stay calm.</a:t>
            </a:r>
          </a:p>
          <a:p>
            <a:pPr marL="139700" indent="0">
              <a:buNone/>
            </a:pPr>
            <a:endParaRPr lang="en-US" dirty="0"/>
          </a:p>
        </p:txBody>
      </p:sp>
      <p:sp>
        <p:nvSpPr>
          <p:cNvPr id="4" name="Text Placeholder 3">
            <a:extLst>
              <a:ext uri="{FF2B5EF4-FFF2-40B4-BE49-F238E27FC236}">
                <a16:creationId xmlns:a16="http://schemas.microsoft.com/office/drawing/2014/main" id="{2A91AAED-0E6F-DBC7-69B8-015A110D22BA}"/>
              </a:ext>
            </a:extLst>
          </p:cNvPr>
          <p:cNvSpPr>
            <a:spLocks noGrp="1"/>
          </p:cNvSpPr>
          <p:nvPr>
            <p:ph type="body" idx="2"/>
          </p:nvPr>
        </p:nvSpPr>
        <p:spPr>
          <a:xfrm>
            <a:off x="4414345" y="231228"/>
            <a:ext cx="4417955" cy="4719144"/>
          </a:xfrm>
        </p:spPr>
        <p:txBody>
          <a:bodyPr>
            <a:normAutofit fontScale="92500"/>
          </a:bodyPr>
          <a:lstStyle/>
          <a:p>
            <a:pPr marL="0" lvl="0" indent="0">
              <a:spcBef>
                <a:spcPts val="1400"/>
              </a:spcBef>
              <a:buClr>
                <a:schemeClr val="dk1"/>
              </a:buClr>
              <a:buSzPts val="1100"/>
              <a:buNone/>
            </a:pPr>
            <a:r>
              <a:rPr lang="en-US" sz="1800" b="1" dirty="0">
                <a:solidFill>
                  <a:schemeClr val="dk1"/>
                </a:solidFill>
              </a:rPr>
              <a:t>"Impact" - the impact on communication</a:t>
            </a:r>
          </a:p>
          <a:p>
            <a:pPr lvl="0">
              <a:spcBef>
                <a:spcPts val="1200"/>
              </a:spcBef>
              <a:buClr>
                <a:schemeClr val="dk1"/>
              </a:buClr>
            </a:pPr>
            <a:r>
              <a:rPr lang="en-US" sz="1800" b="1" dirty="0">
                <a:solidFill>
                  <a:schemeClr val="dk1"/>
                </a:solidFill>
              </a:rPr>
              <a:t>Internal Noise:</a:t>
            </a:r>
            <a:r>
              <a:rPr lang="en-US" sz="1800" dirty="0">
                <a:solidFill>
                  <a:schemeClr val="dk1"/>
                </a:solidFill>
              </a:rPr>
              <a:t> Anxiety creates "mental clutter," making it difficult to listen or process what the other person is saying.</a:t>
            </a:r>
          </a:p>
          <a:p>
            <a:pPr lvl="0">
              <a:buClr>
                <a:schemeClr val="dk1"/>
              </a:buClr>
            </a:pPr>
            <a:r>
              <a:rPr lang="en-US" sz="1800" b="1" dirty="0">
                <a:solidFill>
                  <a:schemeClr val="dk1"/>
                </a:solidFill>
              </a:rPr>
              <a:t>Safety Erosion:</a:t>
            </a:r>
            <a:r>
              <a:rPr lang="en-US" sz="1800" dirty="0">
                <a:solidFill>
                  <a:schemeClr val="dk1"/>
                </a:solidFill>
              </a:rPr>
              <a:t> When we are anxious, we stop focusing on the </a:t>
            </a:r>
            <a:r>
              <a:rPr lang="en-US" sz="1800" i="1" dirty="0">
                <a:solidFill>
                  <a:schemeClr val="dk1"/>
                </a:solidFill>
              </a:rPr>
              <a:t>goal</a:t>
            </a:r>
            <a:r>
              <a:rPr lang="en-US" sz="1800" dirty="0">
                <a:solidFill>
                  <a:schemeClr val="dk1"/>
                </a:solidFill>
              </a:rPr>
              <a:t> and start focusing on </a:t>
            </a:r>
            <a:r>
              <a:rPr lang="en-US" sz="1800" i="1" dirty="0">
                <a:solidFill>
                  <a:schemeClr val="dk1"/>
                </a:solidFill>
              </a:rPr>
              <a:t>protection</a:t>
            </a:r>
            <a:r>
              <a:rPr lang="en-US" sz="1800" dirty="0">
                <a:solidFill>
                  <a:schemeClr val="dk1"/>
                </a:solidFill>
              </a:rPr>
              <a:t>.</a:t>
            </a:r>
          </a:p>
          <a:p>
            <a:pPr lvl="0">
              <a:buClr>
                <a:schemeClr val="dk1"/>
              </a:buClr>
            </a:pPr>
            <a:r>
              <a:rPr lang="en-US" sz="1800" b="1" dirty="0">
                <a:solidFill>
                  <a:schemeClr val="dk1"/>
                </a:solidFill>
              </a:rPr>
              <a:t>Common Outlets:</a:t>
            </a:r>
            <a:r>
              <a:rPr lang="en-US" sz="1800" dirty="0">
                <a:solidFill>
                  <a:schemeClr val="dk1"/>
                </a:solidFill>
              </a:rPr>
              <a:t> This anxiety usually manifests in two ways:</a:t>
            </a:r>
          </a:p>
          <a:p>
            <a:pPr lvl="1" indent="-317500">
              <a:buClr>
                <a:schemeClr val="dk1"/>
              </a:buClr>
              <a:buSzPts val="1400"/>
            </a:pPr>
            <a:r>
              <a:rPr lang="en-US" sz="1800" b="1" dirty="0">
                <a:solidFill>
                  <a:schemeClr val="dk1"/>
                </a:solidFill>
              </a:rPr>
              <a:t>Silence:</a:t>
            </a:r>
            <a:r>
              <a:rPr lang="en-US" sz="1800" dirty="0">
                <a:solidFill>
                  <a:schemeClr val="dk1"/>
                </a:solidFill>
              </a:rPr>
              <a:t> Withdrawing, masking, or avoiding the truth.</a:t>
            </a:r>
          </a:p>
          <a:p>
            <a:pPr lvl="1" indent="-317500">
              <a:buClr>
                <a:schemeClr val="dk1"/>
              </a:buClr>
              <a:buSzPts val="1400"/>
            </a:pPr>
            <a:r>
              <a:rPr lang="en-US" sz="1800" b="1" dirty="0">
                <a:solidFill>
                  <a:schemeClr val="dk1"/>
                </a:solidFill>
              </a:rPr>
              <a:t>Violence:</a:t>
            </a:r>
            <a:r>
              <a:rPr lang="en-US" sz="1800" dirty="0">
                <a:solidFill>
                  <a:schemeClr val="dk1"/>
                </a:solidFill>
              </a:rPr>
              <a:t> Controlling, labeling, or attacking to regain power.</a:t>
            </a:r>
          </a:p>
          <a:p>
            <a:endParaRPr lang="en-US" dirty="0"/>
          </a:p>
        </p:txBody>
      </p:sp>
      <p:sp>
        <p:nvSpPr>
          <p:cNvPr id="6" name="TextBox 5">
            <a:extLst>
              <a:ext uri="{FF2B5EF4-FFF2-40B4-BE49-F238E27FC236}">
                <a16:creationId xmlns:a16="http://schemas.microsoft.com/office/drawing/2014/main" id="{A89F0083-C7D6-086D-23BE-B7FE2721E8A5}"/>
              </a:ext>
            </a:extLst>
          </p:cNvPr>
          <p:cNvSpPr txBox="1"/>
          <p:nvPr/>
        </p:nvSpPr>
        <p:spPr>
          <a:xfrm>
            <a:off x="36794" y="4871951"/>
            <a:ext cx="9107206" cy="261610"/>
          </a:xfrm>
          <a:prstGeom prst="rect">
            <a:avLst/>
          </a:prstGeom>
          <a:noFill/>
        </p:spPr>
        <p:txBody>
          <a:bodyPr wrap="square">
            <a:spAutoFit/>
          </a:bodyPr>
          <a:lstStyle/>
          <a:p>
            <a:pPr marL="0" lvl="0" indent="0">
              <a:lnSpc>
                <a:spcPct val="100000"/>
              </a:lnSpc>
              <a:spcBef>
                <a:spcPts val="1200"/>
              </a:spcBef>
              <a:buNone/>
            </a:pPr>
            <a:r>
              <a:rPr lang="en-US" sz="1100" dirty="0">
                <a:solidFill>
                  <a:schemeClr val="dk1"/>
                </a:solidFill>
              </a:rPr>
              <a:t>Goleman, D. (1995); Patterson, K., </a:t>
            </a:r>
            <a:r>
              <a:rPr lang="en-US" sz="1100" dirty="0" err="1">
                <a:solidFill>
                  <a:schemeClr val="dk1"/>
                </a:solidFill>
              </a:rPr>
              <a:t>Grenny</a:t>
            </a:r>
            <a:r>
              <a:rPr lang="en-US" sz="1100" dirty="0">
                <a:solidFill>
                  <a:schemeClr val="dk1"/>
                </a:solidFill>
              </a:rPr>
              <a:t>, J., McMillan, R., &amp; Switzler, A. (2011)</a:t>
            </a:r>
          </a:p>
        </p:txBody>
      </p:sp>
    </p:spTree>
    <p:extLst>
      <p:ext uri="{BB962C8B-B14F-4D97-AF65-F5344CB8AC3E}">
        <p14:creationId xmlns:p14="http://schemas.microsoft.com/office/powerpoint/2010/main" val="328790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 name="Title 1">
            <a:extLst>
              <a:ext uri="{FF2B5EF4-FFF2-40B4-BE49-F238E27FC236}">
                <a16:creationId xmlns:a16="http://schemas.microsoft.com/office/drawing/2014/main" id="{4464F110-0331-83EC-D5C6-61ECE605A691}"/>
              </a:ext>
            </a:extLst>
          </p:cNvPr>
          <p:cNvSpPr>
            <a:spLocks noGrp="1"/>
          </p:cNvSpPr>
          <p:nvPr>
            <p:ph type="title"/>
          </p:nvPr>
        </p:nvSpPr>
        <p:spPr/>
        <p:txBody>
          <a:bodyPr>
            <a:normAutofit fontScale="90000"/>
          </a:bodyPr>
          <a:lstStyle/>
          <a:p>
            <a:r>
              <a:rPr lang="en-US" dirty="0"/>
              <a:t>Exploring Anxiety</a:t>
            </a:r>
          </a:p>
        </p:txBody>
      </p:sp>
      <p:sp>
        <p:nvSpPr>
          <p:cNvPr id="3" name="Text Placeholder 2">
            <a:extLst>
              <a:ext uri="{FF2B5EF4-FFF2-40B4-BE49-F238E27FC236}">
                <a16:creationId xmlns:a16="http://schemas.microsoft.com/office/drawing/2014/main" id="{072E11D9-9941-1E40-39FF-1D19FAD585BF}"/>
              </a:ext>
            </a:extLst>
          </p:cNvPr>
          <p:cNvSpPr>
            <a:spLocks noGrp="1"/>
          </p:cNvSpPr>
          <p:nvPr>
            <p:ph type="body" idx="1"/>
          </p:nvPr>
        </p:nvSpPr>
        <p:spPr/>
        <p:txBody>
          <a:bodyPr/>
          <a:lstStyle/>
          <a:p>
            <a:endParaRPr lang="en-US" dirty="0"/>
          </a:p>
          <a:p>
            <a:pPr marL="114300" indent="0">
              <a:buNone/>
            </a:pPr>
            <a:r>
              <a:rPr lang="en-US" sz="2200" dirty="0">
                <a:solidFill>
                  <a:schemeClr val="tx1"/>
                </a:solidFill>
              </a:rPr>
              <a:t>How can anxiety serve a </a:t>
            </a:r>
            <a:r>
              <a:rPr lang="en-US" sz="2200" b="1" i="1" dirty="0">
                <a:solidFill>
                  <a:schemeClr val="tx1"/>
                </a:solidFill>
              </a:rPr>
              <a:t>purpose</a:t>
            </a:r>
            <a:r>
              <a:rPr lang="en-US" sz="2200" dirty="0">
                <a:solidFill>
                  <a:schemeClr val="tx1"/>
                </a:solidFill>
              </a:rPr>
              <a:t>?</a:t>
            </a:r>
          </a:p>
          <a:p>
            <a:pPr marL="114300" indent="0">
              <a:buNone/>
            </a:pPr>
            <a:endParaRPr lang="en-US" sz="2200" dirty="0">
              <a:solidFill>
                <a:schemeClr val="tx1"/>
              </a:solidFill>
            </a:endParaRPr>
          </a:p>
          <a:p>
            <a:pPr marL="114300" indent="0">
              <a:buNone/>
            </a:pPr>
            <a:r>
              <a:rPr lang="en-US" sz="2200" dirty="0">
                <a:solidFill>
                  <a:schemeClr val="tx1"/>
                </a:solidFill>
              </a:rPr>
              <a:t>What are the </a:t>
            </a:r>
            <a:r>
              <a:rPr lang="en-US" sz="2200" b="1" i="1" dirty="0">
                <a:solidFill>
                  <a:schemeClr val="tx1"/>
                </a:solidFill>
              </a:rPr>
              <a:t>benefits</a:t>
            </a:r>
            <a:r>
              <a:rPr lang="en-US" sz="2200" dirty="0">
                <a:solidFill>
                  <a:schemeClr val="tx1"/>
                </a:solidFill>
              </a:rPr>
              <a:t> of anxiety?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BF4A65F2-1AD4-C925-5FBD-ADF59A84B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24"/>
          <a:stretch>
            <a:fillRect/>
          </a:stretch>
        </p:blipFill>
        <p:spPr bwMode="auto">
          <a:xfrm>
            <a:off x="402414" y="0"/>
            <a:ext cx="83843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06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a:extLst>
              <a:ext uri="{FF2B5EF4-FFF2-40B4-BE49-F238E27FC236}">
                <a16:creationId xmlns:a16="http://schemas.microsoft.com/office/drawing/2014/main" id="{2D3C4D00-9E88-CC6B-455D-2F03DE9DAA71}"/>
              </a:ext>
            </a:extLst>
          </p:cNvPr>
          <p:cNvSpPr>
            <a:spLocks noGrp="1"/>
          </p:cNvSpPr>
          <p:nvPr>
            <p:ph type="title"/>
          </p:nvPr>
        </p:nvSpPr>
        <p:spPr/>
        <p:txBody>
          <a:bodyPr>
            <a:normAutofit fontScale="90000"/>
          </a:bodyPr>
          <a:lstStyle/>
          <a:p>
            <a:r>
              <a:rPr lang="en-US" dirty="0"/>
              <a:t>Finding </a:t>
            </a:r>
            <a:r>
              <a:rPr lang="en-US" i="1" dirty="0"/>
              <a:t>Purpose</a:t>
            </a:r>
            <a:r>
              <a:rPr lang="en-US" dirty="0"/>
              <a:t> within Anxiety</a:t>
            </a:r>
          </a:p>
        </p:txBody>
      </p:sp>
      <p:sp>
        <p:nvSpPr>
          <p:cNvPr id="3" name="Text Placeholder 2">
            <a:extLst>
              <a:ext uri="{FF2B5EF4-FFF2-40B4-BE49-F238E27FC236}">
                <a16:creationId xmlns:a16="http://schemas.microsoft.com/office/drawing/2014/main" id="{5BB4F939-3AB4-8652-E5C2-803536560346}"/>
              </a:ext>
            </a:extLst>
          </p:cNvPr>
          <p:cNvSpPr>
            <a:spLocks noGrp="1"/>
          </p:cNvSpPr>
          <p:nvPr>
            <p:ph type="body" idx="1"/>
          </p:nvPr>
        </p:nvSpPr>
        <p:spPr/>
        <p:txBody>
          <a:bodyPr>
            <a:normAutofit fontScale="92500" lnSpcReduction="10000"/>
          </a:bodyPr>
          <a:lstStyle/>
          <a:p>
            <a:pPr marL="0" lvl="0" indent="0">
              <a:buNone/>
            </a:pPr>
            <a:r>
              <a:rPr lang="en-US" sz="2200" dirty="0">
                <a:solidFill>
                  <a:schemeClr val="dk1"/>
                </a:solidFill>
              </a:rPr>
              <a:t>Moving from a pattern of avoiding and fleeing feelings associated with anxiety, identifying underlying </a:t>
            </a:r>
            <a:r>
              <a:rPr lang="en-US" sz="2200" b="1" i="1" dirty="0">
                <a:solidFill>
                  <a:schemeClr val="dk1"/>
                </a:solidFill>
              </a:rPr>
              <a:t>purpose </a:t>
            </a:r>
            <a:r>
              <a:rPr lang="en-US" sz="2200" dirty="0">
                <a:solidFill>
                  <a:schemeClr val="dk1"/>
                </a:solidFill>
              </a:rPr>
              <a:t>as signaled by these feelings essentially promotes a pivot from </a:t>
            </a:r>
            <a:r>
              <a:rPr lang="en-US" sz="2200" u="sng" dirty="0">
                <a:solidFill>
                  <a:schemeClr val="dk1"/>
                </a:solidFill>
              </a:rPr>
              <a:t>inaction</a:t>
            </a:r>
            <a:r>
              <a:rPr lang="en-US" sz="2200" dirty="0">
                <a:solidFill>
                  <a:schemeClr val="dk1"/>
                </a:solidFill>
              </a:rPr>
              <a:t> to</a:t>
            </a:r>
            <a:r>
              <a:rPr lang="en-US" sz="2200" u="sng" dirty="0">
                <a:solidFill>
                  <a:schemeClr val="dk1"/>
                </a:solidFill>
              </a:rPr>
              <a:t> engagement</a:t>
            </a:r>
            <a:r>
              <a:rPr lang="en-US" sz="2200" dirty="0">
                <a:solidFill>
                  <a:schemeClr val="dk1"/>
                </a:solidFill>
              </a:rPr>
              <a:t>. - Embracing the presence of anxiety as an indicator of something with deep value. </a:t>
            </a:r>
          </a:p>
          <a:p>
            <a:pPr marL="0" lvl="0" indent="0">
              <a:buNone/>
            </a:pPr>
            <a:endParaRPr lang="en-US" sz="2200" dirty="0">
              <a:solidFill>
                <a:schemeClr val="dk1"/>
              </a:solidFill>
            </a:endParaRPr>
          </a:p>
          <a:p>
            <a:pPr marL="0" lvl="0" indent="0">
              <a:buNone/>
            </a:pPr>
            <a:r>
              <a:rPr lang="en-US" sz="2200" dirty="0">
                <a:solidFill>
                  <a:schemeClr val="dk1"/>
                </a:solidFill>
              </a:rPr>
              <a:t>For instance, rather than retreating from the distress of social anxiety, recognizing the distress as a reflection of high purpose, such as a deep value for connection, allows one to step into meaningful action.</a:t>
            </a:r>
            <a:r>
              <a:rPr lang="en-US" sz="2200" dirty="0"/>
              <a:t> </a:t>
            </a:r>
            <a:endParaRPr lang="en-US" sz="2200" dirty="0">
              <a:solidFill>
                <a:srgbClr val="E6E8F0"/>
              </a:solidFill>
              <a:highlight>
                <a:srgbClr val="101218"/>
              </a:highlight>
              <a:latin typeface="Roboto"/>
              <a:ea typeface="Roboto"/>
              <a:cs typeface="Roboto"/>
              <a:sym typeface="Roboto"/>
            </a:endParaRPr>
          </a:p>
          <a:p>
            <a:pPr marL="0" lvl="0" indent="0">
              <a:buClr>
                <a:schemeClr val="dk1"/>
              </a:buClr>
              <a:buSzPts val="1100"/>
              <a:buNone/>
            </a:pPr>
            <a:endParaRPr lang="en-US" sz="2200" dirty="0"/>
          </a:p>
          <a:p>
            <a:pPr marL="0" lvl="0" indent="0">
              <a:buNone/>
            </a:pPr>
            <a:r>
              <a:rPr lang="en-US" sz="1200" dirty="0">
                <a:solidFill>
                  <a:schemeClr val="dk1"/>
                </a:solidFill>
              </a:rPr>
              <a:t>Ali (2025)</a:t>
            </a:r>
          </a:p>
          <a:p>
            <a:pPr marL="114300" indent="0">
              <a:buNone/>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Title 1">
            <a:extLst>
              <a:ext uri="{FF2B5EF4-FFF2-40B4-BE49-F238E27FC236}">
                <a16:creationId xmlns:a16="http://schemas.microsoft.com/office/drawing/2014/main" id="{99062B4C-CD38-4C65-2CA3-C6EAC9520831}"/>
              </a:ext>
            </a:extLst>
          </p:cNvPr>
          <p:cNvSpPr>
            <a:spLocks noGrp="1"/>
          </p:cNvSpPr>
          <p:nvPr>
            <p:ph type="title"/>
          </p:nvPr>
        </p:nvSpPr>
        <p:spPr/>
        <p:txBody>
          <a:bodyPr>
            <a:normAutofit fontScale="90000"/>
          </a:bodyPr>
          <a:lstStyle/>
          <a:p>
            <a:r>
              <a:rPr lang="en-US" dirty="0"/>
              <a:t>Identifying Benefits of Anxiety in Crucial Conversation</a:t>
            </a:r>
          </a:p>
        </p:txBody>
      </p:sp>
      <p:sp>
        <p:nvSpPr>
          <p:cNvPr id="3" name="Text Placeholder 2">
            <a:extLst>
              <a:ext uri="{FF2B5EF4-FFF2-40B4-BE49-F238E27FC236}">
                <a16:creationId xmlns:a16="http://schemas.microsoft.com/office/drawing/2014/main" id="{6B83BBBB-895F-D6D3-7DD7-7AF1E92B90EC}"/>
              </a:ext>
            </a:extLst>
          </p:cNvPr>
          <p:cNvSpPr>
            <a:spLocks noGrp="1"/>
          </p:cNvSpPr>
          <p:nvPr>
            <p:ph type="body" idx="1"/>
          </p:nvPr>
        </p:nvSpPr>
        <p:spPr/>
        <p:txBody>
          <a:bodyPr>
            <a:normAutofit fontScale="25000" lnSpcReduction="20000"/>
          </a:bodyPr>
          <a:lstStyle/>
          <a:p>
            <a:pPr marL="0" lvl="0" indent="0">
              <a:buClr>
                <a:schemeClr val="dk1"/>
              </a:buClr>
              <a:buSzPts val="1100"/>
              <a:buNone/>
            </a:pPr>
            <a:r>
              <a:rPr lang="en-US" sz="6000" b="1" dirty="0">
                <a:solidFill>
                  <a:schemeClr val="dk1"/>
                </a:solidFill>
              </a:rPr>
              <a:t>Motivation:</a:t>
            </a:r>
            <a:r>
              <a:rPr lang="en-US" sz="6000" dirty="0">
                <a:solidFill>
                  <a:schemeClr val="dk1"/>
                </a:solidFill>
              </a:rPr>
              <a:t> Anxiety can be helpful, It motivates us to prepare for challenges. Research shows anxiety drives action and helps us plan, practice, and prepare for difficult or high-stakes situations. </a:t>
            </a:r>
          </a:p>
          <a:p>
            <a:pPr marL="0" lvl="0" indent="0">
              <a:buClr>
                <a:schemeClr val="dk1"/>
              </a:buClr>
              <a:buSzPts val="1100"/>
              <a:buNone/>
            </a:pPr>
            <a:endParaRPr lang="en-US" sz="6000" dirty="0">
              <a:solidFill>
                <a:schemeClr val="dk1"/>
              </a:solidFill>
            </a:endParaRPr>
          </a:p>
          <a:p>
            <a:pPr marL="0" lvl="0" indent="0">
              <a:buClr>
                <a:schemeClr val="dk1"/>
              </a:buClr>
              <a:buSzPts val="1100"/>
              <a:buNone/>
            </a:pPr>
            <a:r>
              <a:rPr lang="en-US" sz="6000" b="1" dirty="0">
                <a:solidFill>
                  <a:schemeClr val="dk1"/>
                </a:solidFill>
              </a:rPr>
              <a:t>Preparation: </a:t>
            </a:r>
            <a:r>
              <a:rPr lang="en-US" sz="6000" dirty="0">
                <a:solidFill>
                  <a:schemeClr val="dk1"/>
                </a:solidFill>
              </a:rPr>
              <a:t>Anxiety before an event can push you to prepare, plan for problems, and be more ready for difficult situations.</a:t>
            </a:r>
          </a:p>
          <a:p>
            <a:pPr marL="0" lvl="0" indent="0">
              <a:buClr>
                <a:schemeClr val="dk1"/>
              </a:buClr>
              <a:buSzPts val="1100"/>
              <a:buNone/>
            </a:pPr>
            <a:endParaRPr lang="en-US" sz="6000" dirty="0">
              <a:solidFill>
                <a:schemeClr val="dk1"/>
              </a:solidFill>
            </a:endParaRPr>
          </a:p>
          <a:p>
            <a:pPr marL="0" lvl="0" indent="0">
              <a:buClr>
                <a:schemeClr val="dk1"/>
              </a:buClr>
              <a:buSzPts val="1100"/>
              <a:buNone/>
            </a:pPr>
            <a:r>
              <a:rPr lang="en-US" sz="6000" b="1" dirty="0">
                <a:solidFill>
                  <a:schemeClr val="dk1"/>
                </a:solidFill>
              </a:rPr>
              <a:t>Attention: </a:t>
            </a:r>
            <a:r>
              <a:rPr lang="en-US" sz="6000" dirty="0">
                <a:solidFill>
                  <a:schemeClr val="dk1"/>
                </a:solidFill>
              </a:rPr>
              <a:t>Anxiety helps focus attention on what matters, supporting preparation and success. Helps us to identify meaning. </a:t>
            </a:r>
          </a:p>
          <a:p>
            <a:pPr marL="0" lvl="0" indent="0">
              <a:buClr>
                <a:schemeClr val="dk1"/>
              </a:buClr>
              <a:buSzPts val="1100"/>
              <a:buNone/>
            </a:pPr>
            <a:endParaRPr lang="en-US" sz="6000" dirty="0">
              <a:solidFill>
                <a:schemeClr val="dk1"/>
              </a:solidFill>
            </a:endParaRPr>
          </a:p>
          <a:p>
            <a:pPr marL="0" lvl="0" indent="0">
              <a:buClr>
                <a:schemeClr val="dk1"/>
              </a:buClr>
              <a:buSzPts val="1100"/>
              <a:buNone/>
            </a:pPr>
            <a:r>
              <a:rPr lang="en-US" sz="6000" b="1" dirty="0">
                <a:solidFill>
                  <a:schemeClr val="dk1"/>
                </a:solidFill>
              </a:rPr>
              <a:t>Protection: </a:t>
            </a:r>
            <a:r>
              <a:rPr lang="en-US" sz="6000" dirty="0">
                <a:solidFill>
                  <a:schemeClr val="dk1"/>
                </a:solidFill>
              </a:rPr>
              <a:t>Anxiety is a natural part of our nervous system that provides us with a sense to notice potential danger and to protect ourselves. </a:t>
            </a:r>
          </a:p>
          <a:p>
            <a:pPr marL="0" lvl="0" indent="0">
              <a:buClr>
                <a:schemeClr val="dk1"/>
              </a:buClr>
              <a:buSzPts val="1100"/>
              <a:buNone/>
            </a:pPr>
            <a:endParaRPr lang="en-US" sz="6000" dirty="0">
              <a:solidFill>
                <a:schemeClr val="dk1"/>
              </a:solidFill>
            </a:endParaRPr>
          </a:p>
          <a:p>
            <a:pPr marL="0" lvl="0" indent="0">
              <a:buClr>
                <a:schemeClr val="dk1"/>
              </a:buClr>
              <a:buSzPts val="1100"/>
              <a:buNone/>
            </a:pPr>
            <a:r>
              <a:rPr lang="en-US" sz="6000" b="1" dirty="0">
                <a:solidFill>
                  <a:schemeClr val="dk1"/>
                </a:solidFill>
              </a:rPr>
              <a:t>Communication:</a:t>
            </a:r>
            <a:r>
              <a:rPr lang="en-US" sz="6000" dirty="0">
                <a:solidFill>
                  <a:schemeClr val="dk1"/>
                </a:solidFill>
              </a:rPr>
              <a:t> Finally, when people are anxious they are compelled to communicate and share these feelings. It is a way our body helps us find support and a safe place, and it can be effective in helping relationships work properly. </a:t>
            </a:r>
            <a:endParaRPr lang="en-US" sz="6000" b="1" dirty="0">
              <a:solidFill>
                <a:schemeClr val="dk1"/>
              </a:solidFill>
            </a:endParaRPr>
          </a:p>
          <a:p>
            <a:pPr marL="0" indent="0">
              <a:buClr>
                <a:schemeClr val="dk1"/>
              </a:buClr>
              <a:buSzPts val="1100"/>
              <a:buNone/>
            </a:pPr>
            <a:endParaRPr lang="en-US" sz="2800" b="1" dirty="0">
              <a:solidFill>
                <a:schemeClr val="dk1"/>
              </a:solidFill>
            </a:endParaRPr>
          </a:p>
          <a:p>
            <a:pPr marL="0" indent="0">
              <a:buClr>
                <a:schemeClr val="dk1"/>
              </a:buClr>
              <a:buSzPts val="1100"/>
              <a:buNone/>
            </a:pPr>
            <a:r>
              <a:rPr lang="en-US" sz="4400" dirty="0">
                <a:solidFill>
                  <a:schemeClr val="dk1"/>
                </a:solidFill>
              </a:rPr>
              <a:t>Meek (2021)</a:t>
            </a:r>
            <a:endParaRPr lang="en-US" sz="4400" dirty="0"/>
          </a:p>
          <a:p>
            <a:pPr marL="0" lvl="0" indent="0">
              <a:buClr>
                <a:schemeClr val="dk1"/>
              </a:buClr>
              <a:buSzPts val="1100"/>
              <a:buNone/>
            </a:pPr>
            <a:endParaRPr lang="en-US" sz="2800"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132693"/>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Introductions</a:t>
            </a:r>
            <a:endParaRPr dirty="0"/>
          </a:p>
        </p:txBody>
      </p:sp>
      <p:pic>
        <p:nvPicPr>
          <p:cNvPr id="61" name="Google Shape;61;p14" title="30D0CAB7-A414-4761-AAE4-FF279D238569.JPG"/>
          <p:cNvPicPr preferRelativeResize="0"/>
          <p:nvPr/>
        </p:nvPicPr>
        <p:blipFill>
          <a:blip r:embed="rId3">
            <a:alphaModFix/>
          </a:blip>
          <a:stretch>
            <a:fillRect/>
          </a:stretch>
        </p:blipFill>
        <p:spPr>
          <a:xfrm>
            <a:off x="113211" y="705393"/>
            <a:ext cx="4136572" cy="4296234"/>
          </a:xfrm>
          <a:prstGeom prst="rect">
            <a:avLst/>
          </a:prstGeom>
          <a:noFill/>
          <a:ln>
            <a:noFill/>
          </a:ln>
        </p:spPr>
      </p:pic>
      <p:pic>
        <p:nvPicPr>
          <p:cNvPr id="62" name="Google Shape;62;p14" title="Screenshot 2026-01-09 at 1.51.36 PM.png"/>
          <p:cNvPicPr preferRelativeResize="0"/>
          <p:nvPr/>
        </p:nvPicPr>
        <p:blipFill>
          <a:blip r:embed="rId4">
            <a:alphaModFix/>
          </a:blip>
          <a:stretch>
            <a:fillRect/>
          </a:stretch>
        </p:blipFill>
        <p:spPr>
          <a:xfrm>
            <a:off x="5810451" y="2786742"/>
            <a:ext cx="3108365" cy="2302983"/>
          </a:xfrm>
          <a:prstGeom prst="rect">
            <a:avLst/>
          </a:prstGeom>
          <a:noFill/>
          <a:ln>
            <a:noFill/>
          </a:ln>
        </p:spPr>
      </p:pic>
      <p:pic>
        <p:nvPicPr>
          <p:cNvPr id="63" name="Google Shape;63;p14" title="573617220_2705629406444570_698842652699436268_n.jpg"/>
          <p:cNvPicPr preferRelativeResize="0"/>
          <p:nvPr/>
        </p:nvPicPr>
        <p:blipFill>
          <a:blip r:embed="rId5">
            <a:alphaModFix/>
          </a:blip>
          <a:stretch>
            <a:fillRect/>
          </a:stretch>
        </p:blipFill>
        <p:spPr>
          <a:xfrm>
            <a:off x="4754880" y="705394"/>
            <a:ext cx="1598302" cy="1889631"/>
          </a:xfrm>
          <a:prstGeom prst="rect">
            <a:avLst/>
          </a:prstGeom>
          <a:noFill/>
          <a:ln>
            <a:noFill/>
          </a:ln>
        </p:spPr>
      </p:pic>
      <p:pic>
        <p:nvPicPr>
          <p:cNvPr id="64" name="Google Shape;64;p14" title="573842644_2705627779778066_5788290283058395159_n (1).jpg"/>
          <p:cNvPicPr preferRelativeResize="0"/>
          <p:nvPr/>
        </p:nvPicPr>
        <p:blipFill>
          <a:blip r:embed="rId6">
            <a:alphaModFix/>
          </a:blip>
          <a:stretch>
            <a:fillRect/>
          </a:stretch>
        </p:blipFill>
        <p:spPr>
          <a:xfrm>
            <a:off x="6353175" y="705394"/>
            <a:ext cx="2565641" cy="2171580"/>
          </a:xfrm>
          <a:prstGeom prst="rect">
            <a:avLst/>
          </a:prstGeom>
          <a:noFill/>
          <a:ln>
            <a:noFill/>
          </a:ln>
        </p:spPr>
      </p:pic>
      <p:pic>
        <p:nvPicPr>
          <p:cNvPr id="65" name="Google Shape;65;p14" title="556614474_2672666543074190_1792659322781559037_n.png"/>
          <p:cNvPicPr preferRelativeResize="0"/>
          <p:nvPr/>
        </p:nvPicPr>
        <p:blipFill>
          <a:blip r:embed="rId7">
            <a:alphaModFix/>
          </a:blip>
          <a:stretch>
            <a:fillRect/>
          </a:stretch>
        </p:blipFill>
        <p:spPr>
          <a:xfrm>
            <a:off x="4754873" y="2595025"/>
            <a:ext cx="1598302" cy="2494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ctrTitle"/>
          </p:nvPr>
        </p:nvSpPr>
        <p:spPr>
          <a:xfrm>
            <a:off x="311708" y="201964"/>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Strategies for Managing Anxiety</a:t>
            </a:r>
            <a:endParaRPr dirty="0"/>
          </a:p>
        </p:txBody>
      </p:sp>
      <p:pic>
        <p:nvPicPr>
          <p:cNvPr id="169" name="Google Shape;169;p31"/>
          <p:cNvPicPr preferRelativeResize="0"/>
          <p:nvPr/>
        </p:nvPicPr>
        <p:blipFill>
          <a:blip r:embed="rId3">
            <a:alphaModFix/>
          </a:blip>
          <a:stretch>
            <a:fillRect/>
          </a:stretch>
        </p:blipFill>
        <p:spPr>
          <a:xfrm>
            <a:off x="2995660" y="2355625"/>
            <a:ext cx="3051500" cy="2663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05F5-1DCB-B58A-2FEB-A2D52775AC62}"/>
              </a:ext>
            </a:extLst>
          </p:cNvPr>
          <p:cNvSpPr>
            <a:spLocks noGrp="1"/>
          </p:cNvSpPr>
          <p:nvPr>
            <p:ph type="title"/>
          </p:nvPr>
        </p:nvSpPr>
        <p:spPr/>
        <p:txBody>
          <a:bodyPr>
            <a:normAutofit/>
          </a:bodyPr>
          <a:lstStyle/>
          <a:p>
            <a:r>
              <a:rPr lang="en-US" sz="2500" dirty="0"/>
              <a:t>So What Can We Do?</a:t>
            </a:r>
          </a:p>
        </p:txBody>
      </p:sp>
      <p:sp>
        <p:nvSpPr>
          <p:cNvPr id="3" name="Text Placeholder 2">
            <a:extLst>
              <a:ext uri="{FF2B5EF4-FFF2-40B4-BE49-F238E27FC236}">
                <a16:creationId xmlns:a16="http://schemas.microsoft.com/office/drawing/2014/main" id="{078BFFEC-C471-291D-4819-2DB5EEDE1040}"/>
              </a:ext>
            </a:extLst>
          </p:cNvPr>
          <p:cNvSpPr>
            <a:spLocks noGrp="1"/>
          </p:cNvSpPr>
          <p:nvPr>
            <p:ph type="body" idx="1"/>
          </p:nvPr>
        </p:nvSpPr>
        <p:spPr/>
        <p:txBody>
          <a:bodyPr/>
          <a:lstStyle/>
          <a:p>
            <a:pPr marL="114300" indent="0">
              <a:buNone/>
            </a:pPr>
            <a:r>
              <a:rPr lang="en-US" sz="2200" b="1" u="sng" dirty="0">
                <a:solidFill>
                  <a:schemeClr val="dk1"/>
                </a:solidFill>
              </a:rPr>
              <a:t>Reframing</a:t>
            </a:r>
            <a:r>
              <a:rPr lang="en-US" sz="2200" dirty="0">
                <a:solidFill>
                  <a:schemeClr val="dk1"/>
                </a:solidFill>
              </a:rPr>
              <a:t> anxiety in high stakes crucial conversations from a place of fear and avoidance to one of strength and engagement, helps us move from a defensive mindset to an influential mindset. Anxiety in high stakes moments isn’t a sign of fear - it is a sign of engagement.</a:t>
            </a:r>
            <a:endParaRPr lang="en-US" sz="2200" dirty="0"/>
          </a:p>
          <a:p>
            <a:pPr marL="114300" indent="0">
              <a:buNone/>
            </a:pPr>
            <a:endParaRPr lang="en-US" dirty="0"/>
          </a:p>
        </p:txBody>
      </p:sp>
    </p:spTree>
    <p:extLst>
      <p:ext uri="{BB962C8B-B14F-4D97-AF65-F5344CB8AC3E}">
        <p14:creationId xmlns:p14="http://schemas.microsoft.com/office/powerpoint/2010/main" val="1141374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7BC6AB-6F41-1415-C385-177C44A57459}"/>
              </a:ext>
            </a:extLst>
          </p:cNvPr>
          <p:cNvSpPr>
            <a:spLocks noGrp="1"/>
          </p:cNvSpPr>
          <p:nvPr>
            <p:ph type="body" idx="1"/>
          </p:nvPr>
        </p:nvSpPr>
        <p:spPr>
          <a:xfrm>
            <a:off x="84083" y="441434"/>
            <a:ext cx="8954814" cy="4403835"/>
          </a:xfrm>
        </p:spPr>
        <p:txBody>
          <a:bodyPr>
            <a:normAutofit/>
          </a:bodyPr>
          <a:lstStyle/>
          <a:p>
            <a:pPr marL="0" lvl="0" indent="0" algn="ctr">
              <a:buNone/>
            </a:pPr>
            <a:r>
              <a:rPr lang="en-US" sz="2000" dirty="0">
                <a:solidFill>
                  <a:schemeClr val="tx1"/>
                </a:solidFill>
              </a:rPr>
              <a:t>By definition, anxiety is experienced both psychologically and physiologically; it manifests as both cognitive thoughts and somatic sensations.</a:t>
            </a:r>
          </a:p>
          <a:p>
            <a:pPr marL="0" lvl="0" indent="0" algn="ctr">
              <a:buNone/>
            </a:pPr>
            <a:r>
              <a:rPr lang="en-US" sz="2000" dirty="0">
                <a:solidFill>
                  <a:schemeClr val="tx1"/>
                </a:solidFill>
              </a:rPr>
              <a:t>Anxiety is the anticipation of the possibility of what could or might happen.</a:t>
            </a:r>
          </a:p>
          <a:p>
            <a:pPr marL="0" lvl="0" indent="0" algn="ctr">
              <a:buClr>
                <a:schemeClr val="dk1"/>
              </a:buClr>
              <a:buSzPts val="1100"/>
              <a:buNone/>
            </a:pPr>
            <a:r>
              <a:rPr lang="en-US" sz="2000" dirty="0">
                <a:solidFill>
                  <a:schemeClr val="tx1"/>
                </a:solidFill>
              </a:rPr>
              <a:t>In other words, it is present moment experience with future oriented worry.</a:t>
            </a:r>
          </a:p>
        </p:txBody>
      </p:sp>
      <p:pic>
        <p:nvPicPr>
          <p:cNvPr id="4" name="Google Shape;181;p33">
            <a:extLst>
              <a:ext uri="{FF2B5EF4-FFF2-40B4-BE49-F238E27FC236}">
                <a16:creationId xmlns:a16="http://schemas.microsoft.com/office/drawing/2014/main" id="{A6C458B5-EFFC-D7DB-60CE-CFED2D040461}"/>
              </a:ext>
            </a:extLst>
          </p:cNvPr>
          <p:cNvPicPr preferRelativeResize="0"/>
          <p:nvPr/>
        </p:nvPicPr>
        <p:blipFill>
          <a:blip r:embed="rId2">
            <a:alphaModFix/>
          </a:blip>
          <a:stretch>
            <a:fillRect/>
          </a:stretch>
        </p:blipFill>
        <p:spPr>
          <a:xfrm>
            <a:off x="3195144" y="2175642"/>
            <a:ext cx="2946154" cy="2644246"/>
          </a:xfrm>
          <a:prstGeom prst="rect">
            <a:avLst/>
          </a:prstGeom>
          <a:noFill/>
          <a:ln>
            <a:noFill/>
          </a:ln>
        </p:spPr>
      </p:pic>
    </p:spTree>
    <p:extLst>
      <p:ext uri="{BB962C8B-B14F-4D97-AF65-F5344CB8AC3E}">
        <p14:creationId xmlns:p14="http://schemas.microsoft.com/office/powerpoint/2010/main" val="284126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06B8-993D-0278-9EDC-7B80590DAF6C}"/>
              </a:ext>
            </a:extLst>
          </p:cNvPr>
          <p:cNvSpPr>
            <a:spLocks noGrp="1"/>
          </p:cNvSpPr>
          <p:nvPr>
            <p:ph type="title"/>
          </p:nvPr>
        </p:nvSpPr>
        <p:spPr/>
        <p:txBody>
          <a:bodyPr>
            <a:normAutofit fontScale="90000"/>
          </a:bodyPr>
          <a:lstStyle/>
          <a:p>
            <a:r>
              <a:rPr lang="en-US" dirty="0"/>
              <a:t>Managing Anxiety – Specific to Crucial Conversations</a:t>
            </a:r>
          </a:p>
        </p:txBody>
      </p:sp>
      <p:sp>
        <p:nvSpPr>
          <p:cNvPr id="3" name="Text Placeholder 2">
            <a:extLst>
              <a:ext uri="{FF2B5EF4-FFF2-40B4-BE49-F238E27FC236}">
                <a16:creationId xmlns:a16="http://schemas.microsoft.com/office/drawing/2014/main" id="{C315520F-1BDE-55A8-161F-3E56FCD2B572}"/>
              </a:ext>
            </a:extLst>
          </p:cNvPr>
          <p:cNvSpPr>
            <a:spLocks noGrp="1"/>
          </p:cNvSpPr>
          <p:nvPr>
            <p:ph type="body" idx="1"/>
          </p:nvPr>
        </p:nvSpPr>
        <p:spPr>
          <a:xfrm>
            <a:off x="311700" y="1005331"/>
            <a:ext cx="8520600" cy="3416400"/>
          </a:xfrm>
        </p:spPr>
        <p:txBody>
          <a:bodyPr>
            <a:noAutofit/>
          </a:bodyPr>
          <a:lstStyle/>
          <a:p>
            <a:pPr lvl="0">
              <a:buClr>
                <a:schemeClr val="dk1"/>
              </a:buClr>
            </a:pPr>
            <a:r>
              <a:rPr lang="en-US" b="1" dirty="0">
                <a:solidFill>
                  <a:schemeClr val="dk1"/>
                </a:solidFill>
              </a:rPr>
              <a:t>Preparation</a:t>
            </a:r>
            <a:r>
              <a:rPr lang="en-US" dirty="0">
                <a:solidFill>
                  <a:schemeClr val="dk1"/>
                </a:solidFill>
              </a:rPr>
              <a:t>: Outline your thoughts, goals and potential responses beforehand.</a:t>
            </a:r>
          </a:p>
          <a:p>
            <a:pPr marL="0" lvl="0" indent="0">
              <a:buNone/>
            </a:pPr>
            <a:endParaRPr lang="en-US" dirty="0">
              <a:solidFill>
                <a:schemeClr val="dk1"/>
              </a:solidFill>
            </a:endParaRPr>
          </a:p>
          <a:p>
            <a:pPr lvl="0">
              <a:buClr>
                <a:schemeClr val="dk1"/>
              </a:buClr>
            </a:pPr>
            <a:r>
              <a:rPr lang="en-US" b="1" dirty="0">
                <a:solidFill>
                  <a:schemeClr val="dk1"/>
                </a:solidFill>
              </a:rPr>
              <a:t>Start with heart</a:t>
            </a:r>
            <a:r>
              <a:rPr lang="en-US" dirty="0">
                <a:solidFill>
                  <a:schemeClr val="dk1"/>
                </a:solidFill>
              </a:rPr>
              <a:t>: Define your positive intentions.</a:t>
            </a:r>
          </a:p>
          <a:p>
            <a:pPr marL="0" lvl="0" indent="0">
              <a:buNone/>
            </a:pPr>
            <a:endParaRPr lang="en-US" dirty="0">
              <a:solidFill>
                <a:schemeClr val="dk1"/>
              </a:solidFill>
            </a:endParaRPr>
          </a:p>
          <a:p>
            <a:pPr lvl="0">
              <a:buClr>
                <a:schemeClr val="dk1"/>
              </a:buClr>
            </a:pPr>
            <a:r>
              <a:rPr lang="en-US" b="1" dirty="0">
                <a:solidFill>
                  <a:schemeClr val="dk1"/>
                </a:solidFill>
              </a:rPr>
              <a:t>Manage your physiology</a:t>
            </a:r>
            <a:r>
              <a:rPr lang="en-US" dirty="0">
                <a:solidFill>
                  <a:schemeClr val="dk1"/>
                </a:solidFill>
              </a:rPr>
              <a:t>: Slow your speech, take deep breaths, take short breaks, use calming mantras “I can participate in this”.</a:t>
            </a:r>
          </a:p>
          <a:p>
            <a:pPr marL="0" lvl="0" indent="0">
              <a:buNone/>
            </a:pPr>
            <a:endParaRPr lang="en-US" dirty="0">
              <a:solidFill>
                <a:schemeClr val="dk1"/>
              </a:solidFill>
            </a:endParaRPr>
          </a:p>
          <a:p>
            <a:pPr lvl="0">
              <a:buClr>
                <a:schemeClr val="dk1"/>
              </a:buClr>
            </a:pPr>
            <a:r>
              <a:rPr lang="en-US" b="1" dirty="0">
                <a:solidFill>
                  <a:schemeClr val="dk1"/>
                </a:solidFill>
              </a:rPr>
              <a:t>Start small</a:t>
            </a:r>
            <a:r>
              <a:rPr lang="en-US" dirty="0">
                <a:solidFill>
                  <a:schemeClr val="dk1"/>
                </a:solidFill>
              </a:rPr>
              <a:t>: Practice assertiveness in lower stakes situations first.</a:t>
            </a:r>
          </a:p>
          <a:p>
            <a:pPr lvl="0" indent="0">
              <a:buNone/>
            </a:pPr>
            <a:endParaRPr lang="en-US" dirty="0">
              <a:solidFill>
                <a:schemeClr val="dk1"/>
              </a:solidFill>
            </a:endParaRPr>
          </a:p>
          <a:p>
            <a:pPr lvl="0">
              <a:buClr>
                <a:schemeClr val="dk1"/>
              </a:buClr>
            </a:pPr>
            <a:r>
              <a:rPr lang="en-US" b="1" dirty="0">
                <a:solidFill>
                  <a:schemeClr val="dk1"/>
                </a:solidFill>
              </a:rPr>
              <a:t>Clarify Values</a:t>
            </a:r>
            <a:r>
              <a:rPr lang="en-US" dirty="0">
                <a:solidFill>
                  <a:schemeClr val="dk1"/>
                </a:solidFill>
              </a:rPr>
              <a:t>: Connect the conversation to common values and shared meaning.</a:t>
            </a:r>
          </a:p>
        </p:txBody>
      </p:sp>
    </p:spTree>
    <p:extLst>
      <p:ext uri="{BB962C8B-B14F-4D97-AF65-F5344CB8AC3E}">
        <p14:creationId xmlns:p14="http://schemas.microsoft.com/office/powerpoint/2010/main" val="43855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F8606-F84A-F24B-10A7-E91A271822D2}"/>
              </a:ext>
            </a:extLst>
          </p:cNvPr>
          <p:cNvSpPr>
            <a:spLocks noGrp="1"/>
          </p:cNvSpPr>
          <p:nvPr>
            <p:ph type="body" idx="1"/>
          </p:nvPr>
        </p:nvSpPr>
        <p:spPr>
          <a:xfrm>
            <a:off x="311699" y="378372"/>
            <a:ext cx="3871417" cy="1744718"/>
          </a:xfrm>
          <a:ln>
            <a:solidFill>
              <a:schemeClr val="tx1"/>
            </a:solidFill>
          </a:ln>
        </p:spPr>
        <p:txBody>
          <a:bodyPr>
            <a:normAutofit fontScale="92500" lnSpcReduction="10000"/>
          </a:bodyPr>
          <a:lstStyle/>
          <a:p>
            <a:pPr marL="0" lvl="0" indent="0">
              <a:lnSpc>
                <a:spcPct val="120000"/>
              </a:lnSpc>
              <a:buClr>
                <a:schemeClr val="dk1"/>
              </a:buClr>
              <a:buSzPts val="1100"/>
              <a:buNone/>
            </a:pPr>
            <a:r>
              <a:rPr lang="en-US" sz="1600" b="1" dirty="0">
                <a:solidFill>
                  <a:srgbClr val="00438C"/>
                </a:solidFill>
                <a:highlight>
                  <a:srgbClr val="FFFFFF"/>
                </a:highlight>
                <a:latin typeface="+mn-lt"/>
                <a:ea typeface="Lora"/>
                <a:cs typeface="Lora"/>
                <a:sym typeface="Lora"/>
              </a:rPr>
              <a:t>Deep Breathing </a:t>
            </a:r>
          </a:p>
          <a:p>
            <a:pPr marL="0" lvl="0" indent="0">
              <a:buClr>
                <a:schemeClr val="dk1"/>
              </a:buClr>
              <a:buSzPts val="1100"/>
              <a:buNone/>
            </a:pPr>
            <a:r>
              <a:rPr lang="en-US" sz="1600" dirty="0">
                <a:solidFill>
                  <a:srgbClr val="545454"/>
                </a:solidFill>
                <a:highlight>
                  <a:srgbClr val="FFFFFF"/>
                </a:highlight>
                <a:latin typeface="+mn-lt"/>
              </a:rPr>
              <a:t>Focus on slow, deliberate breaths. Inhale for 4 counts, hold for 4, exhale for 6. This simple practice</a:t>
            </a:r>
            <a:r>
              <a:rPr lang="en-US" sz="1600" dirty="0">
                <a:solidFill>
                  <a:srgbClr val="00A4C7"/>
                </a:solidFill>
                <a:highlight>
                  <a:srgbClr val="FFFFFF"/>
                </a:highlight>
                <a:uFill>
                  <a:noFill/>
                </a:uFill>
                <a:latin typeface="+mn-lt"/>
                <a:hlinkClick r:id="rId2">
                  <a:extLst>
                    <a:ext uri="{A12FA001-AC4F-418D-AE19-62706E023703}">
                      <ahyp:hlinkClr xmlns:ahyp="http://schemas.microsoft.com/office/drawing/2018/hyperlinkcolor" val="tx"/>
                    </a:ext>
                  </a:extLst>
                </a:hlinkClick>
              </a:rPr>
              <a:t> </a:t>
            </a:r>
            <a:r>
              <a:rPr lang="en-US" sz="1600" b="1" dirty="0">
                <a:solidFill>
                  <a:schemeClr val="dk1"/>
                </a:solidFill>
                <a:highlight>
                  <a:srgbClr val="FFFFFF"/>
                </a:highlight>
                <a:uFill>
                  <a:noFill/>
                </a:uFill>
                <a:latin typeface="+mn-lt"/>
                <a:hlinkClick r:id="rId2">
                  <a:extLst>
                    <a:ext uri="{A12FA001-AC4F-418D-AE19-62706E023703}">
                      <ahyp:hlinkClr xmlns:ahyp="http://schemas.microsoft.com/office/drawing/2018/hyperlinkcolor" val="tx"/>
                    </a:ext>
                  </a:extLst>
                </a:hlinkClick>
              </a:rPr>
              <a:t>activates your parasympathetic nervous system</a:t>
            </a:r>
            <a:r>
              <a:rPr lang="en-US" sz="1600" dirty="0">
                <a:solidFill>
                  <a:srgbClr val="545454"/>
                </a:solidFill>
                <a:highlight>
                  <a:srgbClr val="FFFFFF"/>
                </a:highlight>
                <a:latin typeface="+mn-lt"/>
              </a:rPr>
              <a:t>, signaling to your body that it’s safe to relax.</a:t>
            </a:r>
          </a:p>
          <a:p>
            <a:pPr marL="152400" indent="0">
              <a:buNone/>
            </a:pPr>
            <a:endParaRPr lang="en-US" dirty="0"/>
          </a:p>
        </p:txBody>
      </p:sp>
      <p:sp>
        <p:nvSpPr>
          <p:cNvPr id="4" name="Text Placeholder 2">
            <a:extLst>
              <a:ext uri="{FF2B5EF4-FFF2-40B4-BE49-F238E27FC236}">
                <a16:creationId xmlns:a16="http://schemas.microsoft.com/office/drawing/2014/main" id="{77077800-F108-E110-9BDD-840A5A3F6C81}"/>
              </a:ext>
            </a:extLst>
          </p:cNvPr>
          <p:cNvSpPr txBox="1">
            <a:spLocks/>
          </p:cNvSpPr>
          <p:nvPr/>
        </p:nvSpPr>
        <p:spPr>
          <a:xfrm>
            <a:off x="295934" y="2569774"/>
            <a:ext cx="3871417" cy="1744718"/>
          </a:xfrm>
          <a:prstGeom prst="rect">
            <a:avLst/>
          </a:prstGeom>
          <a:noFill/>
          <a:ln>
            <a:solidFill>
              <a:schemeClr val="tx1"/>
            </a:solid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lvl="0" indent="0">
              <a:lnSpc>
                <a:spcPct val="120000"/>
              </a:lnSpc>
              <a:buClr>
                <a:schemeClr val="dk1"/>
              </a:buClr>
              <a:buSzPts val="1100"/>
              <a:buNone/>
            </a:pPr>
            <a:r>
              <a:rPr lang="en-US" sz="1500" b="1" dirty="0">
                <a:solidFill>
                  <a:srgbClr val="00438C"/>
                </a:solidFill>
                <a:highlight>
                  <a:srgbClr val="FFFFFF"/>
                </a:highlight>
                <a:latin typeface="+mn-lt"/>
                <a:ea typeface="Lora"/>
                <a:cs typeface="Lora"/>
                <a:sym typeface="Lora"/>
              </a:rPr>
              <a:t>Mindful Observation </a:t>
            </a:r>
          </a:p>
          <a:p>
            <a:pPr marL="0" lvl="0" indent="0">
              <a:buClr>
                <a:schemeClr val="dk1"/>
              </a:buClr>
              <a:buSzPts val="1100"/>
              <a:buNone/>
            </a:pPr>
            <a:r>
              <a:rPr lang="en-US" sz="1500" dirty="0">
                <a:solidFill>
                  <a:srgbClr val="545454"/>
                </a:solidFill>
                <a:highlight>
                  <a:srgbClr val="FFFFFF"/>
                </a:highlight>
                <a:latin typeface="+mn-lt"/>
              </a:rPr>
              <a:t>Choose an object nearby and study it with complete attention. Notice its colors, textures, shadows, and details. This focused attention “quiets” mental chatter.</a:t>
            </a:r>
          </a:p>
          <a:p>
            <a:pPr marL="152400" indent="0">
              <a:buFont typeface="Arial"/>
              <a:buNone/>
            </a:pPr>
            <a:endParaRPr lang="en-US" dirty="0"/>
          </a:p>
        </p:txBody>
      </p:sp>
      <p:sp>
        <p:nvSpPr>
          <p:cNvPr id="7" name="Text Placeholder 2">
            <a:extLst>
              <a:ext uri="{FF2B5EF4-FFF2-40B4-BE49-F238E27FC236}">
                <a16:creationId xmlns:a16="http://schemas.microsoft.com/office/drawing/2014/main" id="{C35318BF-A234-8B5B-240C-540CDB124898}"/>
              </a:ext>
            </a:extLst>
          </p:cNvPr>
          <p:cNvSpPr txBox="1">
            <a:spLocks/>
          </p:cNvSpPr>
          <p:nvPr/>
        </p:nvSpPr>
        <p:spPr>
          <a:xfrm>
            <a:off x="5057105" y="378371"/>
            <a:ext cx="3393212" cy="3936121"/>
          </a:xfrm>
          <a:prstGeom prst="rect">
            <a:avLst/>
          </a:prstGeom>
          <a:noFill/>
          <a:ln>
            <a:solidFill>
              <a:schemeClr val="tx1"/>
            </a:solid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lvl="0" indent="0">
              <a:lnSpc>
                <a:spcPct val="120000"/>
              </a:lnSpc>
              <a:buClr>
                <a:schemeClr val="dk1"/>
              </a:buClr>
              <a:buSzPts val="1100"/>
              <a:buNone/>
            </a:pPr>
            <a:r>
              <a:rPr lang="en-US" sz="1500" b="1" dirty="0">
                <a:solidFill>
                  <a:srgbClr val="00438C"/>
                </a:solidFill>
                <a:highlight>
                  <a:srgbClr val="FFFFFF"/>
                </a:highlight>
                <a:latin typeface="+mn-lt"/>
                <a:ea typeface="Lora"/>
                <a:cs typeface="Lora"/>
                <a:sym typeface="Lora"/>
              </a:rPr>
              <a:t>Focus On What You Can Control</a:t>
            </a:r>
          </a:p>
          <a:p>
            <a:pPr marL="0" lvl="0" indent="0">
              <a:buClr>
                <a:schemeClr val="dk1"/>
              </a:buClr>
              <a:buSzPts val="1100"/>
              <a:buNone/>
            </a:pPr>
            <a:r>
              <a:rPr lang="en-US" sz="1500" dirty="0">
                <a:solidFill>
                  <a:srgbClr val="545454"/>
                </a:solidFill>
                <a:highlight>
                  <a:srgbClr val="FFFFFF"/>
                </a:highlight>
                <a:latin typeface="+mn-lt"/>
              </a:rPr>
              <a:t>We become anxious after we tell ourselves the problem we’re experiencing is bigger than what we can handle. When this happens, focus on what part of the problem you have control over in the present moment and what choices you have. We always have reasonable choices available.  Picking one starts the process of acceptance, which makes us feel more empowered and start having a better handle on the problem.</a:t>
            </a:r>
          </a:p>
        </p:txBody>
      </p:sp>
    </p:spTree>
    <p:extLst>
      <p:ext uri="{BB962C8B-B14F-4D97-AF65-F5344CB8AC3E}">
        <p14:creationId xmlns:p14="http://schemas.microsoft.com/office/powerpoint/2010/main" val="228675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7"/>
          <p:cNvSpPr txBox="1">
            <a:spLocks noGrp="1"/>
          </p:cNvSpPr>
          <p:nvPr>
            <p:ph type="title"/>
          </p:nvPr>
        </p:nvSpPr>
        <p:spPr>
          <a:xfrm>
            <a:off x="-402997" y="3590"/>
            <a:ext cx="8520600" cy="572700"/>
          </a:xfrm>
          <a:prstGeom prst="rect">
            <a:avLst/>
          </a:prstGeom>
        </p:spPr>
        <p:txBody>
          <a:bodyPr spcFirstLastPara="1" wrap="square" lIns="91425" tIns="91425" rIns="91425" bIns="91425" anchor="t" anchorCtr="0">
            <a:noAutofit/>
          </a:bodyPr>
          <a:lstStyle/>
          <a:p>
            <a:pPr marL="457200" lvl="0" indent="0" rtl="0">
              <a:lnSpc>
                <a:spcPct val="115000"/>
              </a:lnSpc>
              <a:spcBef>
                <a:spcPts val="0"/>
              </a:spcBef>
              <a:spcAft>
                <a:spcPts val="0"/>
              </a:spcAft>
              <a:buNone/>
            </a:pPr>
            <a:r>
              <a:rPr lang="en" sz="2500" b="1" dirty="0"/>
              <a:t>2. Recognize when a conversation is “crucial”</a:t>
            </a:r>
            <a:endParaRPr sz="2500" b="1" dirty="0"/>
          </a:p>
          <a:p>
            <a:pPr marL="0" lvl="0" indent="0" algn="l" rtl="0">
              <a:spcBef>
                <a:spcPts val="1200"/>
              </a:spcBef>
              <a:spcAft>
                <a:spcPts val="0"/>
              </a:spcAft>
              <a:buNone/>
            </a:pPr>
            <a:endParaRPr dirty="0"/>
          </a:p>
        </p:txBody>
      </p:sp>
      <p:sp>
        <p:nvSpPr>
          <p:cNvPr id="204" name="Google Shape;20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1200"/>
              </a:spcAft>
              <a:buNone/>
            </a:pPr>
            <a:endParaRPr dirty="0"/>
          </a:p>
        </p:txBody>
      </p:sp>
      <p:pic>
        <p:nvPicPr>
          <p:cNvPr id="205" name="Google Shape;205;p37" title="Crusial Conversation Triangle.jpg"/>
          <p:cNvPicPr preferRelativeResize="0"/>
          <p:nvPr/>
        </p:nvPicPr>
        <p:blipFill>
          <a:blip r:embed="rId3">
            <a:alphaModFix/>
          </a:blip>
          <a:stretch>
            <a:fillRect/>
          </a:stretch>
        </p:blipFill>
        <p:spPr>
          <a:xfrm>
            <a:off x="2029462" y="1475163"/>
            <a:ext cx="4926275" cy="2771024"/>
          </a:xfrm>
          <a:prstGeom prst="rect">
            <a:avLst/>
          </a:prstGeom>
          <a:noFill/>
          <a:ln>
            <a:noFill/>
          </a:ln>
        </p:spPr>
      </p:pic>
      <p:sp>
        <p:nvSpPr>
          <p:cNvPr id="206" name="Google Shape;206;p37"/>
          <p:cNvSpPr txBox="1"/>
          <p:nvPr/>
        </p:nvSpPr>
        <p:spPr>
          <a:xfrm>
            <a:off x="0" y="4475325"/>
            <a:ext cx="9144000" cy="9874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1500"/>
              </a:spcAft>
              <a:buNone/>
            </a:pPr>
            <a:r>
              <a:rPr lang="en" sz="1100" dirty="0" err="1">
                <a:solidFill>
                  <a:srgbClr val="0A0A0A"/>
                </a:solidFill>
                <a:highlight>
                  <a:schemeClr val="lt1"/>
                </a:highlight>
                <a:latin typeface="+mn-lt"/>
                <a:ea typeface="Roboto"/>
                <a:cs typeface="Roboto"/>
                <a:sym typeface="Roboto"/>
              </a:rPr>
              <a:t>Grenny</a:t>
            </a:r>
            <a:r>
              <a:rPr lang="en" sz="1100" dirty="0">
                <a:solidFill>
                  <a:srgbClr val="0A0A0A"/>
                </a:solidFill>
                <a:highlight>
                  <a:schemeClr val="lt1"/>
                </a:highlight>
                <a:latin typeface="+mn-lt"/>
                <a:ea typeface="Roboto"/>
                <a:cs typeface="Roboto"/>
                <a:sym typeface="Roboto"/>
              </a:rPr>
              <a:t>, J., Patterson, K., McMillan, R., Switzler, A., &amp; Gregory, E. (2021). </a:t>
            </a:r>
            <a:r>
              <a:rPr lang="en" sz="1100" i="1" dirty="0">
                <a:solidFill>
                  <a:srgbClr val="0A0A0A"/>
                </a:solidFill>
                <a:highlight>
                  <a:schemeClr val="lt1"/>
                </a:highlight>
                <a:latin typeface="+mn-lt"/>
                <a:ea typeface="Roboto"/>
                <a:cs typeface="Roboto"/>
                <a:sym typeface="Roboto"/>
              </a:rPr>
              <a:t>Crucial conversations: Tools for talking when stakes are high</a:t>
            </a:r>
            <a:r>
              <a:rPr lang="en" sz="1100" dirty="0">
                <a:solidFill>
                  <a:srgbClr val="0A0A0A"/>
                </a:solidFill>
                <a:highlight>
                  <a:schemeClr val="lt1"/>
                </a:highlight>
                <a:latin typeface="+mn-lt"/>
                <a:ea typeface="Roboto"/>
                <a:cs typeface="Roboto"/>
                <a:sym typeface="Roboto"/>
              </a:rPr>
              <a:t> (3rd ed.). McGraw-Hill Education.</a:t>
            </a:r>
            <a:endParaRPr sz="1100" dirty="0">
              <a:solidFill>
                <a:srgbClr val="0A0A0A"/>
              </a:solidFill>
              <a:highlight>
                <a:schemeClr val="lt1"/>
              </a:highlight>
              <a:latin typeface="+mn-lt"/>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074" name="Picture 2">
            <a:extLst>
              <a:ext uri="{FF2B5EF4-FFF2-40B4-BE49-F238E27FC236}">
                <a16:creationId xmlns:a16="http://schemas.microsoft.com/office/drawing/2014/main" id="{CBFAA1A6-C314-2EA0-BA44-F06EA8266A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4" t="5714"/>
          <a:stretch>
            <a:fillRect/>
          </a:stretch>
        </p:blipFill>
        <p:spPr bwMode="auto">
          <a:xfrm>
            <a:off x="1315453" y="-16128"/>
            <a:ext cx="6912560" cy="51596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8"/>
          <p:cNvSpPr txBox="1">
            <a:spLocks noGrp="1"/>
          </p:cNvSpPr>
          <p:nvPr>
            <p:ph type="title"/>
          </p:nvPr>
        </p:nvSpPr>
        <p:spPr>
          <a:xfrm>
            <a:off x="-14117" y="2804"/>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b="1" dirty="0"/>
              <a:t>3. Make it safe</a:t>
            </a:r>
            <a:endParaRPr sz="2500" b="1" dirty="0"/>
          </a:p>
          <a:p>
            <a:pPr marL="0" lvl="0" indent="0" algn="l" rtl="0">
              <a:spcBef>
                <a:spcPts val="1200"/>
              </a:spcBef>
              <a:spcAft>
                <a:spcPts val="0"/>
              </a:spcAft>
              <a:buNone/>
            </a:pPr>
            <a:endParaRPr dirty="0"/>
          </a:p>
        </p:txBody>
      </p:sp>
      <p:sp>
        <p:nvSpPr>
          <p:cNvPr id="212" name="Google Shape;212;p38"/>
          <p:cNvSpPr txBox="1">
            <a:spLocks noGrp="1"/>
          </p:cNvSpPr>
          <p:nvPr>
            <p:ph type="body" idx="1"/>
          </p:nvPr>
        </p:nvSpPr>
        <p:spPr>
          <a:xfrm>
            <a:off x="94593" y="680606"/>
            <a:ext cx="8737707" cy="37028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tx1"/>
                </a:solidFill>
              </a:rPr>
              <a:t>Human beings are wired to look for threats. Defensiveness is natural.</a:t>
            </a:r>
            <a:endParaRPr sz="2200" dirty="0">
              <a:solidFill>
                <a:schemeClr val="tx1"/>
              </a:solidFill>
            </a:endParaRPr>
          </a:p>
          <a:p>
            <a:pPr marL="0" lvl="0" indent="0" algn="l" rtl="0">
              <a:spcBef>
                <a:spcPts val="1200"/>
              </a:spcBef>
              <a:spcAft>
                <a:spcPts val="0"/>
              </a:spcAft>
              <a:buClr>
                <a:schemeClr val="dk1"/>
              </a:buClr>
              <a:buSzPts val="1100"/>
              <a:buFont typeface="Arial"/>
              <a:buNone/>
            </a:pPr>
            <a:r>
              <a:rPr lang="en" sz="2200" dirty="0">
                <a:solidFill>
                  <a:schemeClr val="tx1"/>
                </a:solidFill>
              </a:rPr>
              <a:t>Intentionally establish care for the other person and their concerns.</a:t>
            </a:r>
            <a:endParaRPr sz="2200" dirty="0">
              <a:solidFill>
                <a:schemeClr val="tx1"/>
              </a:solidFill>
            </a:endParaRPr>
          </a:p>
          <a:p>
            <a:pPr marL="457200" lvl="0" indent="-342900" algn="l" rtl="0">
              <a:spcBef>
                <a:spcPts val="1200"/>
              </a:spcBef>
              <a:spcAft>
                <a:spcPts val="0"/>
              </a:spcAft>
              <a:buSzPts val="1800"/>
              <a:buChar char="●"/>
            </a:pPr>
            <a:r>
              <a:rPr lang="en" sz="2200" dirty="0">
                <a:solidFill>
                  <a:schemeClr val="tx1"/>
                </a:solidFill>
              </a:rPr>
              <a:t>Share your good intent.</a:t>
            </a:r>
            <a:endParaRPr sz="2200" dirty="0">
              <a:solidFill>
                <a:schemeClr val="tx1"/>
              </a:solidFill>
            </a:endParaRPr>
          </a:p>
          <a:p>
            <a:pPr marL="914400" lvl="1" indent="-317500" algn="l" rtl="0">
              <a:spcBef>
                <a:spcPts val="0"/>
              </a:spcBef>
              <a:spcAft>
                <a:spcPts val="0"/>
              </a:spcAft>
              <a:buSzPts val="1400"/>
              <a:buChar char="○"/>
            </a:pPr>
            <a:r>
              <a:rPr lang="en" sz="2200" i="1" dirty="0">
                <a:solidFill>
                  <a:schemeClr val="tx1"/>
                </a:solidFill>
              </a:rPr>
              <a:t>“My hope is that we can partner to ensure your student’s success”</a:t>
            </a:r>
            <a:endParaRPr sz="2200" i="1" dirty="0">
              <a:solidFill>
                <a:schemeClr val="tx1"/>
              </a:solidFill>
            </a:endParaRPr>
          </a:p>
          <a:p>
            <a:pPr marL="457200" lvl="0" indent="-342900" algn="l" rtl="0">
              <a:spcBef>
                <a:spcPts val="0"/>
              </a:spcBef>
              <a:spcAft>
                <a:spcPts val="0"/>
              </a:spcAft>
              <a:buSzPts val="1800"/>
              <a:buChar char="●"/>
            </a:pPr>
            <a:r>
              <a:rPr lang="en" sz="2200" dirty="0">
                <a:solidFill>
                  <a:schemeClr val="tx1"/>
                </a:solidFill>
              </a:rPr>
              <a:t>Apologize when appropriate.</a:t>
            </a:r>
            <a:endParaRPr sz="2200" dirty="0">
              <a:solidFill>
                <a:schemeClr val="tx1"/>
              </a:solidFill>
            </a:endParaRPr>
          </a:p>
          <a:p>
            <a:pPr marL="914400" lvl="1" indent="-317500" algn="l" rtl="0">
              <a:spcBef>
                <a:spcPts val="0"/>
              </a:spcBef>
              <a:spcAft>
                <a:spcPts val="0"/>
              </a:spcAft>
              <a:buSzPts val="1400"/>
              <a:buChar char="○"/>
            </a:pPr>
            <a:r>
              <a:rPr lang="en" sz="2200" i="1" dirty="0">
                <a:solidFill>
                  <a:schemeClr val="tx1"/>
                </a:solidFill>
              </a:rPr>
              <a:t>“I apologize for the delay in replying to your email last week. Thank you for following up.”</a:t>
            </a:r>
            <a:endParaRPr sz="2200" i="1" dirty="0">
              <a:solidFill>
                <a:schemeClr val="tx1"/>
              </a:solidFill>
            </a:endParaRPr>
          </a:p>
        </p:txBody>
      </p:sp>
      <p:sp>
        <p:nvSpPr>
          <p:cNvPr id="213" name="Google Shape;213;p38"/>
          <p:cNvSpPr txBox="1"/>
          <p:nvPr/>
        </p:nvSpPr>
        <p:spPr>
          <a:xfrm>
            <a:off x="0" y="4451318"/>
            <a:ext cx="9144000" cy="9874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1500"/>
              </a:spcAft>
              <a:buNone/>
            </a:pPr>
            <a:r>
              <a:rPr lang="en" sz="1100" dirty="0" err="1">
                <a:solidFill>
                  <a:srgbClr val="0A0A0A"/>
                </a:solidFill>
                <a:highlight>
                  <a:schemeClr val="lt1"/>
                </a:highlight>
                <a:latin typeface="+mn-lt"/>
                <a:ea typeface="Roboto"/>
                <a:cs typeface="Roboto"/>
                <a:sym typeface="Roboto"/>
              </a:rPr>
              <a:t>Grenny</a:t>
            </a:r>
            <a:r>
              <a:rPr lang="en" sz="1100" dirty="0">
                <a:solidFill>
                  <a:srgbClr val="0A0A0A"/>
                </a:solidFill>
                <a:highlight>
                  <a:schemeClr val="lt1"/>
                </a:highlight>
                <a:latin typeface="+mn-lt"/>
                <a:ea typeface="Roboto"/>
                <a:cs typeface="Roboto"/>
                <a:sym typeface="Roboto"/>
              </a:rPr>
              <a:t>, J., Patterson, K., McMillan, R., Switzler, A., &amp; Gregory, E. (2021). </a:t>
            </a:r>
            <a:r>
              <a:rPr lang="en" sz="1100" i="1" dirty="0">
                <a:solidFill>
                  <a:srgbClr val="0A0A0A"/>
                </a:solidFill>
                <a:highlight>
                  <a:schemeClr val="lt1"/>
                </a:highlight>
                <a:latin typeface="+mn-lt"/>
                <a:ea typeface="Roboto"/>
                <a:cs typeface="Roboto"/>
                <a:sym typeface="Roboto"/>
              </a:rPr>
              <a:t>Crucial conversations: Tools for talking when stakes are high</a:t>
            </a:r>
            <a:r>
              <a:rPr lang="en" sz="1100" dirty="0">
                <a:solidFill>
                  <a:srgbClr val="0A0A0A"/>
                </a:solidFill>
                <a:highlight>
                  <a:schemeClr val="lt1"/>
                </a:highlight>
                <a:latin typeface="+mn-lt"/>
                <a:ea typeface="Roboto"/>
                <a:cs typeface="Roboto"/>
                <a:sym typeface="Roboto"/>
              </a:rPr>
              <a:t> (3rd ed.). McGraw-Hill Education.</a:t>
            </a:r>
            <a:endParaRPr sz="1100" dirty="0">
              <a:solidFill>
                <a:srgbClr val="0A0A0A"/>
              </a:solidFill>
              <a:highlight>
                <a:schemeClr val="lt1"/>
              </a:highlight>
              <a:latin typeface="+mn-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311700" y="70187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 sz="2200" u="sng" dirty="0">
                <a:solidFill>
                  <a:schemeClr val="tx1"/>
                </a:solidFill>
              </a:rPr>
              <a:t>Contrast to fix misunderstandings</a:t>
            </a:r>
            <a:endParaRPr sz="2200" u="sng" dirty="0">
              <a:solidFill>
                <a:schemeClr val="tx1"/>
              </a:solidFill>
            </a:endParaRPr>
          </a:p>
          <a:p>
            <a:pPr marL="0" lvl="0" indent="0" algn="l" rtl="0">
              <a:spcBef>
                <a:spcPts val="1200"/>
              </a:spcBef>
              <a:spcAft>
                <a:spcPts val="0"/>
              </a:spcAft>
              <a:buSzPts val="990"/>
              <a:buNone/>
            </a:pPr>
            <a:endParaRPr sz="2400" dirty="0"/>
          </a:p>
        </p:txBody>
      </p:sp>
      <p:sp>
        <p:nvSpPr>
          <p:cNvPr id="219" name="Google Shape;219;p39"/>
          <p:cNvSpPr txBox="1">
            <a:spLocks noGrp="1"/>
          </p:cNvSpPr>
          <p:nvPr>
            <p:ph type="body" idx="1"/>
          </p:nvPr>
        </p:nvSpPr>
        <p:spPr>
          <a:xfrm>
            <a:off x="311700" y="1152475"/>
            <a:ext cx="8520600" cy="367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Don’t/Do statements to fix misunderstandings:</a:t>
            </a:r>
            <a:endParaRPr sz="2000" dirty="0">
              <a:solidFill>
                <a:schemeClr val="tx1"/>
              </a:solidFill>
            </a:endParaRPr>
          </a:p>
          <a:p>
            <a:pPr marL="457200" lvl="0" indent="-342900" algn="l" rtl="0">
              <a:spcBef>
                <a:spcPts val="1200"/>
              </a:spcBef>
              <a:spcAft>
                <a:spcPts val="0"/>
              </a:spcAft>
              <a:buSzPts val="1800"/>
              <a:buChar char="●"/>
            </a:pPr>
            <a:r>
              <a:rPr lang="en" sz="2000" dirty="0">
                <a:solidFill>
                  <a:schemeClr val="tx1"/>
                </a:solidFill>
              </a:rPr>
              <a:t>“Don’t” statement addresses concerns that you don’t respect them or have a malicious purpose.</a:t>
            </a:r>
            <a:endParaRPr sz="2000" dirty="0">
              <a:solidFill>
                <a:schemeClr val="tx1"/>
              </a:solidFill>
            </a:endParaRPr>
          </a:p>
          <a:p>
            <a:pPr marL="457200" lvl="0" indent="457200" algn="l" rtl="0">
              <a:spcBef>
                <a:spcPts val="1200"/>
              </a:spcBef>
              <a:spcAft>
                <a:spcPts val="0"/>
              </a:spcAft>
              <a:buNone/>
            </a:pPr>
            <a:r>
              <a:rPr lang="en" sz="2000" i="1" dirty="0">
                <a:solidFill>
                  <a:schemeClr val="tx1"/>
                </a:solidFill>
              </a:rPr>
              <a:t>“I don’t want to criticize your work. That wasn’t my intention”</a:t>
            </a:r>
            <a:endParaRPr sz="2000" dirty="0">
              <a:solidFill>
                <a:schemeClr val="tx1"/>
              </a:solidFill>
            </a:endParaRPr>
          </a:p>
          <a:p>
            <a:pPr marL="457200" lvl="0" indent="-342900" algn="l" rtl="0">
              <a:spcBef>
                <a:spcPts val="1200"/>
              </a:spcBef>
              <a:spcAft>
                <a:spcPts val="0"/>
              </a:spcAft>
              <a:buSzPts val="1800"/>
              <a:buChar char="●"/>
            </a:pPr>
            <a:r>
              <a:rPr lang="en" sz="2000" dirty="0">
                <a:solidFill>
                  <a:schemeClr val="tx1"/>
                </a:solidFill>
              </a:rPr>
              <a:t>“Do” statement clarifies your intentions. Confirms your respect and real purpose.</a:t>
            </a:r>
            <a:endParaRPr sz="2000" dirty="0">
              <a:solidFill>
                <a:schemeClr val="tx1"/>
              </a:solidFill>
            </a:endParaRPr>
          </a:p>
          <a:p>
            <a:pPr marL="914400" lvl="0" indent="0" algn="l" rtl="0">
              <a:spcBef>
                <a:spcPts val="1200"/>
              </a:spcBef>
              <a:spcAft>
                <a:spcPts val="1200"/>
              </a:spcAft>
              <a:buNone/>
            </a:pPr>
            <a:r>
              <a:rPr lang="en" sz="2000" i="1" dirty="0">
                <a:solidFill>
                  <a:schemeClr val="tx1"/>
                </a:solidFill>
              </a:rPr>
              <a:t>“I do want us to be able to communicate openly so we can address these concerns.”</a:t>
            </a:r>
            <a:endParaRPr sz="2000" i="1" dirty="0">
              <a:solidFill>
                <a:schemeClr val="tx1"/>
              </a:solidFill>
            </a:endParaRPr>
          </a:p>
        </p:txBody>
      </p:sp>
      <p:sp>
        <p:nvSpPr>
          <p:cNvPr id="220" name="Google Shape;220;p39"/>
          <p:cNvSpPr txBox="1"/>
          <p:nvPr/>
        </p:nvSpPr>
        <p:spPr>
          <a:xfrm>
            <a:off x="0" y="4451318"/>
            <a:ext cx="9144000" cy="9874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1500"/>
              </a:spcAft>
              <a:buNone/>
            </a:pPr>
            <a:r>
              <a:rPr lang="en" sz="1100" dirty="0" err="1">
                <a:solidFill>
                  <a:srgbClr val="0A0A0A"/>
                </a:solidFill>
                <a:highlight>
                  <a:schemeClr val="lt1"/>
                </a:highlight>
                <a:latin typeface="+mn-lt"/>
                <a:ea typeface="Roboto"/>
                <a:cs typeface="Roboto"/>
                <a:sym typeface="Roboto"/>
              </a:rPr>
              <a:t>Grenny</a:t>
            </a:r>
            <a:r>
              <a:rPr lang="en" sz="1100" dirty="0">
                <a:solidFill>
                  <a:srgbClr val="0A0A0A"/>
                </a:solidFill>
                <a:highlight>
                  <a:schemeClr val="lt1"/>
                </a:highlight>
                <a:latin typeface="+mn-lt"/>
                <a:ea typeface="Roboto"/>
                <a:cs typeface="Roboto"/>
                <a:sym typeface="Roboto"/>
              </a:rPr>
              <a:t>, J., Patterson, K., McMillan, R., Switzler, A., &amp; Gregory, E. (2021). </a:t>
            </a:r>
            <a:r>
              <a:rPr lang="en" sz="1100" i="1" dirty="0">
                <a:solidFill>
                  <a:srgbClr val="0A0A0A"/>
                </a:solidFill>
                <a:highlight>
                  <a:schemeClr val="lt1"/>
                </a:highlight>
                <a:latin typeface="+mn-lt"/>
                <a:ea typeface="Roboto"/>
                <a:cs typeface="Roboto"/>
                <a:sym typeface="Roboto"/>
              </a:rPr>
              <a:t>Crucial conversations: Tools for talking when stakes are high</a:t>
            </a:r>
            <a:r>
              <a:rPr lang="en" sz="1100" dirty="0">
                <a:solidFill>
                  <a:srgbClr val="0A0A0A"/>
                </a:solidFill>
                <a:highlight>
                  <a:schemeClr val="lt1"/>
                </a:highlight>
                <a:latin typeface="+mn-lt"/>
                <a:ea typeface="Roboto"/>
                <a:cs typeface="Roboto"/>
                <a:sym typeface="Roboto"/>
              </a:rPr>
              <a:t> (3rd ed.). McGraw-Hill Education.</a:t>
            </a:r>
            <a:endParaRPr sz="1100" dirty="0">
              <a:solidFill>
                <a:srgbClr val="0A0A0A"/>
              </a:solidFill>
              <a:highlight>
                <a:schemeClr val="lt1"/>
              </a:highlight>
              <a:latin typeface="+mn-lt"/>
              <a:ea typeface="Roboto"/>
              <a:cs typeface="Roboto"/>
              <a:sym typeface="Roboto"/>
            </a:endParaRPr>
          </a:p>
        </p:txBody>
      </p:sp>
      <p:sp>
        <p:nvSpPr>
          <p:cNvPr id="221" name="Google Shape;221;p39"/>
          <p:cNvSpPr txBox="1"/>
          <p:nvPr/>
        </p:nvSpPr>
        <p:spPr>
          <a:xfrm>
            <a:off x="-3608" y="2681"/>
            <a:ext cx="3000000" cy="7809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500" b="1" dirty="0">
                <a:solidFill>
                  <a:schemeClr val="dk1"/>
                </a:solidFill>
              </a:rPr>
              <a:t>3. Make it safe</a:t>
            </a:r>
            <a:endParaRPr sz="2500" b="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a:spLocks noGrp="1"/>
          </p:cNvSpPr>
          <p:nvPr>
            <p:ph type="title"/>
          </p:nvPr>
        </p:nvSpPr>
        <p:spPr>
          <a:xfrm>
            <a:off x="-14116" y="14102"/>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b="1" dirty="0"/>
              <a:t>4. Practicing assertive communication</a:t>
            </a:r>
            <a:endParaRPr sz="2500" b="1" dirty="0"/>
          </a:p>
          <a:p>
            <a:pPr marL="0" lvl="0" indent="0" algn="l" rtl="0">
              <a:spcBef>
                <a:spcPts val="1200"/>
              </a:spcBef>
              <a:spcAft>
                <a:spcPts val="0"/>
              </a:spcAft>
              <a:buNone/>
            </a:pPr>
            <a:endParaRPr dirty="0"/>
          </a:p>
        </p:txBody>
      </p:sp>
      <p:sp>
        <p:nvSpPr>
          <p:cNvPr id="227" name="Google Shape;227;p40"/>
          <p:cNvSpPr txBox="1">
            <a:spLocks noGrp="1"/>
          </p:cNvSpPr>
          <p:nvPr>
            <p:ph type="body" idx="1"/>
          </p:nvPr>
        </p:nvSpPr>
        <p:spPr>
          <a:xfrm>
            <a:off x="0" y="586184"/>
            <a:ext cx="8832300" cy="4006427"/>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solidFill>
                  <a:schemeClr val="tx1"/>
                </a:solidFill>
              </a:rPr>
              <a:t>Share your facts</a:t>
            </a:r>
            <a:endParaRPr dirty="0">
              <a:solidFill>
                <a:schemeClr val="tx1"/>
              </a:solidFill>
            </a:endParaRPr>
          </a:p>
          <a:p>
            <a:pPr marL="914400" lvl="1" indent="-317500" algn="l" rtl="0">
              <a:spcBef>
                <a:spcPts val="0"/>
              </a:spcBef>
              <a:spcAft>
                <a:spcPts val="0"/>
              </a:spcAft>
              <a:buSzPts val="1400"/>
              <a:buChar char="○"/>
            </a:pPr>
            <a:r>
              <a:rPr lang="en" sz="1800" dirty="0">
                <a:solidFill>
                  <a:schemeClr val="tx1"/>
                </a:solidFill>
              </a:rPr>
              <a:t>Start with the least controversial and most persuasive elements.</a:t>
            </a:r>
            <a:endParaRPr sz="1800" dirty="0">
              <a:solidFill>
                <a:schemeClr val="tx1"/>
              </a:solidFill>
            </a:endParaRPr>
          </a:p>
          <a:p>
            <a:pPr marL="457200" lvl="0" indent="-342900" algn="l" rtl="0">
              <a:spcBef>
                <a:spcPts val="0"/>
              </a:spcBef>
              <a:spcAft>
                <a:spcPts val="0"/>
              </a:spcAft>
              <a:buSzPts val="1800"/>
              <a:buChar char="●"/>
            </a:pPr>
            <a:r>
              <a:rPr lang="en" dirty="0">
                <a:solidFill>
                  <a:schemeClr val="tx1"/>
                </a:solidFill>
              </a:rPr>
              <a:t>Tell your side</a:t>
            </a:r>
            <a:endParaRPr dirty="0">
              <a:solidFill>
                <a:schemeClr val="tx1"/>
              </a:solidFill>
            </a:endParaRPr>
          </a:p>
          <a:p>
            <a:pPr marL="914400" lvl="1" indent="-317500" algn="l" rtl="0">
              <a:spcBef>
                <a:spcPts val="0"/>
              </a:spcBef>
              <a:spcAft>
                <a:spcPts val="0"/>
              </a:spcAft>
              <a:buSzPts val="1400"/>
              <a:buChar char="○"/>
            </a:pPr>
            <a:r>
              <a:rPr lang="en" sz="1800" dirty="0">
                <a:solidFill>
                  <a:schemeClr val="tx1"/>
                </a:solidFill>
              </a:rPr>
              <a:t>Explain what you are beginning to conclude</a:t>
            </a:r>
            <a:endParaRPr sz="1800" dirty="0">
              <a:solidFill>
                <a:schemeClr val="tx1"/>
              </a:solidFill>
            </a:endParaRPr>
          </a:p>
          <a:p>
            <a:pPr marL="457200" lvl="0" indent="-342900" algn="l" rtl="0">
              <a:spcBef>
                <a:spcPts val="0"/>
              </a:spcBef>
              <a:spcAft>
                <a:spcPts val="0"/>
              </a:spcAft>
              <a:buSzPts val="1800"/>
              <a:buChar char="●"/>
            </a:pPr>
            <a:r>
              <a:rPr lang="en" dirty="0">
                <a:solidFill>
                  <a:schemeClr val="tx1"/>
                </a:solidFill>
              </a:rPr>
              <a:t>Ask for other’s views</a:t>
            </a:r>
            <a:endParaRPr dirty="0">
              <a:solidFill>
                <a:schemeClr val="tx1"/>
              </a:solidFill>
            </a:endParaRPr>
          </a:p>
          <a:p>
            <a:pPr marL="914400" lvl="1" indent="-317500" algn="l" rtl="0">
              <a:spcBef>
                <a:spcPts val="0"/>
              </a:spcBef>
              <a:spcAft>
                <a:spcPts val="0"/>
              </a:spcAft>
              <a:buSzPts val="1400"/>
              <a:buChar char="○"/>
            </a:pPr>
            <a:r>
              <a:rPr lang="en" sz="1800" i="1" dirty="0">
                <a:solidFill>
                  <a:schemeClr val="tx1"/>
                </a:solidFill>
              </a:rPr>
              <a:t>“How do you see it?” “What’s your perspective?” “Can you help me understand?”</a:t>
            </a:r>
            <a:endParaRPr sz="1800" i="1" dirty="0">
              <a:solidFill>
                <a:schemeClr val="tx1"/>
              </a:solidFill>
            </a:endParaRPr>
          </a:p>
          <a:p>
            <a:pPr marL="457200" lvl="0" indent="-342900" algn="l" rtl="0">
              <a:spcBef>
                <a:spcPts val="0"/>
              </a:spcBef>
              <a:spcAft>
                <a:spcPts val="0"/>
              </a:spcAft>
              <a:buSzPts val="1800"/>
              <a:buChar char="●"/>
            </a:pPr>
            <a:r>
              <a:rPr lang="en" dirty="0">
                <a:solidFill>
                  <a:schemeClr val="tx1"/>
                </a:solidFill>
              </a:rPr>
              <a:t>Talk Tentatively</a:t>
            </a:r>
            <a:endParaRPr dirty="0">
              <a:solidFill>
                <a:schemeClr val="tx1"/>
              </a:solidFill>
            </a:endParaRPr>
          </a:p>
          <a:p>
            <a:pPr marL="914400" lvl="1" indent="-317500" algn="l" rtl="0">
              <a:spcBef>
                <a:spcPts val="0"/>
              </a:spcBef>
              <a:spcAft>
                <a:spcPts val="0"/>
              </a:spcAft>
              <a:buSzPts val="1400"/>
              <a:buChar char="○"/>
            </a:pPr>
            <a:r>
              <a:rPr lang="en" sz="1800" i="1" dirty="0">
                <a:solidFill>
                  <a:schemeClr val="tx1"/>
                </a:solidFill>
              </a:rPr>
              <a:t>“In my opinion..” “I believe…” </a:t>
            </a:r>
            <a:endParaRPr sz="1800" i="1" dirty="0">
              <a:solidFill>
                <a:schemeClr val="tx1"/>
              </a:solidFill>
            </a:endParaRPr>
          </a:p>
          <a:p>
            <a:pPr marL="457200" lvl="0" indent="-342900" algn="l" rtl="0">
              <a:spcBef>
                <a:spcPts val="0"/>
              </a:spcBef>
              <a:spcAft>
                <a:spcPts val="0"/>
              </a:spcAft>
              <a:buSzPts val="1800"/>
              <a:buChar char="●"/>
            </a:pPr>
            <a:r>
              <a:rPr lang="en" dirty="0">
                <a:solidFill>
                  <a:schemeClr val="tx1"/>
                </a:solidFill>
              </a:rPr>
              <a:t>Encourage and model opposing views</a:t>
            </a:r>
            <a:endParaRPr dirty="0">
              <a:solidFill>
                <a:schemeClr val="tx1"/>
              </a:solidFill>
            </a:endParaRPr>
          </a:p>
          <a:p>
            <a:pPr marL="914400" lvl="1" indent="-317500" algn="l" rtl="0">
              <a:spcBef>
                <a:spcPts val="0"/>
              </a:spcBef>
              <a:spcAft>
                <a:spcPts val="0"/>
              </a:spcAft>
              <a:buSzPts val="1400"/>
              <a:buChar char="○"/>
            </a:pPr>
            <a:r>
              <a:rPr lang="en" sz="1800" i="1" dirty="0">
                <a:solidFill>
                  <a:schemeClr val="tx1"/>
                </a:solidFill>
              </a:rPr>
              <a:t>“Does anyone see it differently?” “What am I missing?” “I’d really like to hear the other side of this story”. “Maybe I’m wrong, what if the opposite is true?”</a:t>
            </a:r>
            <a:endParaRPr sz="1800" i="1" dirty="0">
              <a:solidFill>
                <a:schemeClr val="tx1"/>
              </a:solidFill>
            </a:endParaRPr>
          </a:p>
        </p:txBody>
      </p:sp>
      <p:sp>
        <p:nvSpPr>
          <p:cNvPr id="228" name="Google Shape;228;p40"/>
          <p:cNvSpPr txBox="1"/>
          <p:nvPr/>
        </p:nvSpPr>
        <p:spPr>
          <a:xfrm>
            <a:off x="0" y="4476850"/>
            <a:ext cx="9144000" cy="9874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1500"/>
              </a:spcAft>
              <a:buNone/>
            </a:pPr>
            <a:r>
              <a:rPr lang="en" sz="1100" dirty="0" err="1">
                <a:solidFill>
                  <a:srgbClr val="0A0A0A"/>
                </a:solidFill>
                <a:highlight>
                  <a:schemeClr val="lt1"/>
                </a:highlight>
                <a:latin typeface="+mn-lt"/>
                <a:ea typeface="Roboto"/>
                <a:cs typeface="Roboto"/>
                <a:sym typeface="Roboto"/>
              </a:rPr>
              <a:t>Grenny</a:t>
            </a:r>
            <a:r>
              <a:rPr lang="en" sz="1100" dirty="0">
                <a:solidFill>
                  <a:srgbClr val="0A0A0A"/>
                </a:solidFill>
                <a:highlight>
                  <a:schemeClr val="lt1"/>
                </a:highlight>
                <a:latin typeface="+mn-lt"/>
                <a:ea typeface="Roboto"/>
                <a:cs typeface="Roboto"/>
                <a:sym typeface="Roboto"/>
              </a:rPr>
              <a:t>, J., Patterson, K., McMillan, R., Switzler, A., &amp; Gregory, E. (2021). </a:t>
            </a:r>
            <a:r>
              <a:rPr lang="en" sz="1100" i="1" dirty="0">
                <a:solidFill>
                  <a:srgbClr val="0A0A0A"/>
                </a:solidFill>
                <a:highlight>
                  <a:schemeClr val="lt1"/>
                </a:highlight>
                <a:latin typeface="+mn-lt"/>
                <a:ea typeface="Roboto"/>
                <a:cs typeface="Roboto"/>
                <a:sym typeface="Roboto"/>
              </a:rPr>
              <a:t>Crucial conversations: Tools for talking when stakes are high</a:t>
            </a:r>
            <a:r>
              <a:rPr lang="en" sz="1100" dirty="0">
                <a:solidFill>
                  <a:srgbClr val="0A0A0A"/>
                </a:solidFill>
                <a:highlight>
                  <a:schemeClr val="lt1"/>
                </a:highlight>
                <a:latin typeface="+mn-lt"/>
                <a:ea typeface="Roboto"/>
                <a:cs typeface="Roboto"/>
                <a:sym typeface="Roboto"/>
              </a:rPr>
              <a:t> (3rd ed.). McGraw-Hill Education.</a:t>
            </a:r>
            <a:endParaRPr sz="1100" dirty="0">
              <a:solidFill>
                <a:srgbClr val="0A0A0A"/>
              </a:solidFill>
              <a:highlight>
                <a:schemeClr val="lt1"/>
              </a:highlight>
              <a:latin typeface="+mn-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3E3CB205-9540-6100-F2D6-32E25096ADB5}"/>
              </a:ext>
            </a:extLst>
          </p:cNvPr>
          <p:cNvSpPr>
            <a:spLocks noGrp="1"/>
          </p:cNvSpPr>
          <p:nvPr>
            <p:ph type="title"/>
          </p:nvPr>
        </p:nvSpPr>
        <p:spPr/>
        <p:txBody>
          <a:bodyPr>
            <a:normAutofit fontScale="90000"/>
          </a:bodyPr>
          <a:lstStyle/>
          <a:p>
            <a:r>
              <a:rPr lang="en" dirty="0">
                <a:solidFill>
                  <a:schemeClr val="tx1"/>
                </a:solidFill>
              </a:rPr>
              <a:t>Welcome</a:t>
            </a:r>
            <a:endParaRPr lang="en-US" dirty="0">
              <a:solidFill>
                <a:schemeClr val="tx1"/>
              </a:solidFill>
            </a:endParaRPr>
          </a:p>
        </p:txBody>
      </p:sp>
      <p:sp>
        <p:nvSpPr>
          <p:cNvPr id="70" name="Google Shape;70;p15"/>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200" dirty="0">
                <a:solidFill>
                  <a:schemeClr val="tx1"/>
                </a:solidFill>
              </a:rPr>
              <a:t>Objectives for today’s session:</a:t>
            </a:r>
            <a:endParaRPr sz="2200" dirty="0">
              <a:solidFill>
                <a:schemeClr val="tx1"/>
              </a:solidFill>
            </a:endParaRPr>
          </a:p>
          <a:p>
            <a:pPr marL="457200" lvl="0" indent="0" algn="l" rtl="0">
              <a:spcBef>
                <a:spcPts val="0"/>
              </a:spcBef>
              <a:spcAft>
                <a:spcPts val="0"/>
              </a:spcAft>
              <a:buNone/>
            </a:pPr>
            <a:endParaRPr sz="2200" dirty="0">
              <a:solidFill>
                <a:schemeClr val="tx1"/>
              </a:solidFill>
            </a:endParaRPr>
          </a:p>
          <a:p>
            <a:pPr marL="457200" lvl="0" indent="-381000" algn="l" rtl="0">
              <a:spcBef>
                <a:spcPts val="0"/>
              </a:spcBef>
              <a:spcAft>
                <a:spcPts val="0"/>
              </a:spcAft>
              <a:buSzPts val="2400"/>
              <a:buChar char="●"/>
            </a:pPr>
            <a:r>
              <a:rPr lang="en" sz="2200" dirty="0">
                <a:solidFill>
                  <a:schemeClr val="tx1"/>
                </a:solidFill>
              </a:rPr>
              <a:t>Understanding what makes a conversation “crucial”</a:t>
            </a:r>
            <a:endParaRPr sz="2200" dirty="0">
              <a:solidFill>
                <a:schemeClr val="tx1"/>
              </a:solidFill>
            </a:endParaRPr>
          </a:p>
          <a:p>
            <a:pPr marL="457200" lvl="0" indent="-381000" algn="l" rtl="0">
              <a:spcBef>
                <a:spcPts val="0"/>
              </a:spcBef>
              <a:spcAft>
                <a:spcPts val="0"/>
              </a:spcAft>
              <a:buSzPts val="2400"/>
              <a:buChar char="●"/>
            </a:pPr>
            <a:r>
              <a:rPr lang="en" sz="2200" dirty="0">
                <a:solidFill>
                  <a:schemeClr val="tx1"/>
                </a:solidFill>
              </a:rPr>
              <a:t>Defining anxiety</a:t>
            </a:r>
            <a:endParaRPr sz="2200" dirty="0">
              <a:solidFill>
                <a:schemeClr val="tx1"/>
              </a:solidFill>
            </a:endParaRPr>
          </a:p>
          <a:p>
            <a:pPr marL="457200" lvl="0" indent="-381000" algn="l" rtl="0">
              <a:spcBef>
                <a:spcPts val="0"/>
              </a:spcBef>
              <a:spcAft>
                <a:spcPts val="0"/>
              </a:spcAft>
              <a:buSzPts val="2400"/>
              <a:buChar char="●"/>
            </a:pPr>
            <a:r>
              <a:rPr lang="en" sz="2200" dirty="0">
                <a:solidFill>
                  <a:schemeClr val="tx1"/>
                </a:solidFill>
              </a:rPr>
              <a:t>Building skills to manage anxious feelings to better prepare for crucial conversations</a:t>
            </a:r>
            <a:endParaRPr sz="2200" dirty="0">
              <a:solidFill>
                <a:schemeClr val="tx1"/>
              </a:solidFill>
            </a:endParaRPr>
          </a:p>
        </p:txBody>
      </p:sp>
      <p:sp>
        <p:nvSpPr>
          <p:cNvPr id="71" name="Google Shape;71;p15"/>
          <p:cNvSpPr txBox="1"/>
          <p:nvPr/>
        </p:nvSpPr>
        <p:spPr>
          <a:xfrm>
            <a:off x="2365650" y="905050"/>
            <a:ext cx="5161500"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rPr>
              <a:t>                    </a:t>
            </a:r>
            <a:r>
              <a:rPr lang="en" sz="2100" b="1" dirty="0">
                <a:solidFill>
                  <a:schemeClr val="dk2"/>
                </a:solidFill>
              </a:rPr>
              <a:t> </a:t>
            </a:r>
            <a:endParaRPr sz="2500" b="1" dirty="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14116" y="-10610"/>
            <a:ext cx="8520600" cy="78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dirty="0"/>
              <a:t>5. Handling difficult responses with composure</a:t>
            </a:r>
            <a:endParaRPr sz="2500" b="1" dirty="0"/>
          </a:p>
        </p:txBody>
      </p:sp>
      <p:sp>
        <p:nvSpPr>
          <p:cNvPr id="234" name="Google Shape;234;p41"/>
          <p:cNvSpPr txBox="1">
            <a:spLocks noGrp="1"/>
          </p:cNvSpPr>
          <p:nvPr>
            <p:ph type="body" idx="1"/>
          </p:nvPr>
        </p:nvSpPr>
        <p:spPr>
          <a:xfrm>
            <a:off x="301189" y="582528"/>
            <a:ext cx="8520600" cy="42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solidFill>
                  <a:schemeClr val="tx1"/>
                </a:solidFill>
              </a:rPr>
              <a:t>Stay curious: “</a:t>
            </a:r>
            <a:r>
              <a:rPr lang="en" sz="2000" i="1" dirty="0">
                <a:solidFill>
                  <a:schemeClr val="tx1"/>
                </a:solidFill>
              </a:rPr>
              <a:t>How did they arrive at this conclusion?”</a:t>
            </a:r>
            <a:endParaRPr sz="2000" i="1" dirty="0">
              <a:solidFill>
                <a:schemeClr val="tx1"/>
              </a:solidFill>
            </a:endParaRPr>
          </a:p>
          <a:p>
            <a:pPr marL="0" lvl="0" indent="0" algn="l" rtl="0">
              <a:spcBef>
                <a:spcPts val="1200"/>
              </a:spcBef>
              <a:spcAft>
                <a:spcPts val="0"/>
              </a:spcAft>
              <a:buNone/>
            </a:pPr>
            <a:r>
              <a:rPr lang="en" sz="2000" dirty="0">
                <a:solidFill>
                  <a:schemeClr val="tx1"/>
                </a:solidFill>
              </a:rPr>
              <a:t>Break the cycle: Don’t match the escalation</a:t>
            </a:r>
            <a:endParaRPr sz="2000" dirty="0">
              <a:solidFill>
                <a:schemeClr val="tx1"/>
              </a:solidFill>
            </a:endParaRPr>
          </a:p>
          <a:p>
            <a:pPr marL="0" lvl="0" indent="0" algn="l" rtl="0">
              <a:spcBef>
                <a:spcPts val="1200"/>
              </a:spcBef>
              <a:spcAft>
                <a:spcPts val="0"/>
              </a:spcAft>
              <a:buNone/>
            </a:pPr>
            <a:r>
              <a:rPr lang="en" sz="2000" u="sng" dirty="0">
                <a:solidFill>
                  <a:schemeClr val="tx1"/>
                </a:solidFill>
              </a:rPr>
              <a:t>Practice active listening</a:t>
            </a:r>
            <a:endParaRPr sz="2000" dirty="0">
              <a:solidFill>
                <a:schemeClr val="tx1"/>
              </a:solidFill>
            </a:endParaRPr>
          </a:p>
          <a:p>
            <a:pPr marL="457200" lvl="0" indent="-342900" algn="l" rtl="0">
              <a:spcBef>
                <a:spcPts val="1200"/>
              </a:spcBef>
              <a:spcAft>
                <a:spcPts val="0"/>
              </a:spcAft>
              <a:buSzPts val="1800"/>
              <a:buChar char="-"/>
            </a:pPr>
            <a:r>
              <a:rPr lang="en" sz="2000" dirty="0">
                <a:solidFill>
                  <a:schemeClr val="tx1"/>
                </a:solidFill>
              </a:rPr>
              <a:t>Ask for their opinion- </a:t>
            </a:r>
            <a:r>
              <a:rPr lang="en" sz="2000" i="1" dirty="0">
                <a:solidFill>
                  <a:schemeClr val="tx1"/>
                </a:solidFill>
              </a:rPr>
              <a:t>“Please let me know if you see it differently”</a:t>
            </a:r>
            <a:endParaRPr sz="2000" i="1" dirty="0">
              <a:solidFill>
                <a:schemeClr val="tx1"/>
              </a:solidFill>
            </a:endParaRPr>
          </a:p>
          <a:p>
            <a:pPr marL="457200" lvl="0" indent="-342900" algn="l" rtl="0">
              <a:spcBef>
                <a:spcPts val="0"/>
              </a:spcBef>
              <a:spcAft>
                <a:spcPts val="0"/>
              </a:spcAft>
              <a:buSzPts val="1800"/>
              <a:buChar char="-"/>
            </a:pPr>
            <a:r>
              <a:rPr lang="en" sz="2000" dirty="0">
                <a:solidFill>
                  <a:schemeClr val="tx1"/>
                </a:solidFill>
              </a:rPr>
              <a:t>Describe what you see - </a:t>
            </a:r>
            <a:r>
              <a:rPr lang="en" sz="2000" i="1" dirty="0">
                <a:solidFill>
                  <a:schemeClr val="tx1"/>
                </a:solidFill>
              </a:rPr>
              <a:t>“You’re saying it’s okay, but you sound upset”</a:t>
            </a:r>
            <a:endParaRPr sz="2000" i="1" dirty="0">
              <a:solidFill>
                <a:schemeClr val="tx1"/>
              </a:solidFill>
            </a:endParaRPr>
          </a:p>
          <a:p>
            <a:pPr marL="457200" lvl="0" indent="-342900" algn="l" rtl="0">
              <a:spcBef>
                <a:spcPts val="0"/>
              </a:spcBef>
              <a:spcAft>
                <a:spcPts val="0"/>
              </a:spcAft>
              <a:buSzPts val="1800"/>
              <a:buChar char="-"/>
            </a:pPr>
            <a:r>
              <a:rPr lang="en" sz="2000" dirty="0">
                <a:solidFill>
                  <a:schemeClr val="tx1"/>
                </a:solidFill>
              </a:rPr>
              <a:t>Paraphrase what they say - </a:t>
            </a:r>
            <a:r>
              <a:rPr lang="en" sz="2000" i="1" dirty="0">
                <a:solidFill>
                  <a:schemeClr val="tx1"/>
                </a:solidFill>
              </a:rPr>
              <a:t>“Let’s see if I understand. You’re concerned about…”</a:t>
            </a:r>
            <a:endParaRPr sz="2000" i="1" dirty="0">
              <a:solidFill>
                <a:schemeClr val="tx1"/>
              </a:solidFill>
            </a:endParaRPr>
          </a:p>
        </p:txBody>
      </p:sp>
      <p:sp>
        <p:nvSpPr>
          <p:cNvPr id="235" name="Google Shape;235;p41"/>
          <p:cNvSpPr txBox="1"/>
          <p:nvPr/>
        </p:nvSpPr>
        <p:spPr>
          <a:xfrm>
            <a:off x="0" y="4433375"/>
            <a:ext cx="9144000" cy="9874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1500"/>
              </a:spcAft>
              <a:buNone/>
            </a:pPr>
            <a:r>
              <a:rPr lang="en" sz="1100" dirty="0" err="1">
                <a:solidFill>
                  <a:srgbClr val="0A0A0A"/>
                </a:solidFill>
                <a:highlight>
                  <a:schemeClr val="lt1"/>
                </a:highlight>
                <a:latin typeface="+mn-lt"/>
                <a:ea typeface="Roboto"/>
                <a:cs typeface="Roboto"/>
                <a:sym typeface="Roboto"/>
              </a:rPr>
              <a:t>Grenny</a:t>
            </a:r>
            <a:r>
              <a:rPr lang="en" sz="1100" dirty="0">
                <a:solidFill>
                  <a:srgbClr val="0A0A0A"/>
                </a:solidFill>
                <a:highlight>
                  <a:schemeClr val="lt1"/>
                </a:highlight>
                <a:latin typeface="+mn-lt"/>
                <a:ea typeface="Roboto"/>
                <a:cs typeface="Roboto"/>
                <a:sym typeface="Roboto"/>
              </a:rPr>
              <a:t>, J., Patterson, K., McMillan, R., Switzler, A., &amp; Gregory, E. (2021). </a:t>
            </a:r>
            <a:r>
              <a:rPr lang="en" sz="1100" i="1" dirty="0">
                <a:solidFill>
                  <a:srgbClr val="0A0A0A"/>
                </a:solidFill>
                <a:highlight>
                  <a:schemeClr val="lt1"/>
                </a:highlight>
                <a:latin typeface="+mn-lt"/>
                <a:ea typeface="Roboto"/>
                <a:cs typeface="Roboto"/>
                <a:sym typeface="Roboto"/>
              </a:rPr>
              <a:t>Crucial conversations: Tools for talking when stakes are high</a:t>
            </a:r>
            <a:r>
              <a:rPr lang="en" sz="1100" dirty="0">
                <a:solidFill>
                  <a:srgbClr val="0A0A0A"/>
                </a:solidFill>
                <a:highlight>
                  <a:schemeClr val="lt1"/>
                </a:highlight>
                <a:latin typeface="+mn-lt"/>
                <a:ea typeface="Roboto"/>
                <a:cs typeface="Roboto"/>
                <a:sym typeface="Roboto"/>
              </a:rPr>
              <a:t> (3rd ed.). McGraw-Hill Education.</a:t>
            </a:r>
            <a:endParaRPr sz="1100" dirty="0">
              <a:solidFill>
                <a:srgbClr val="0A0A0A"/>
              </a:solidFill>
              <a:highlight>
                <a:schemeClr val="lt1"/>
              </a:highlight>
              <a:latin typeface="+mn-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2500" b="1" dirty="0">
                <a:solidFill>
                  <a:schemeClr val="tx1"/>
                </a:solidFill>
              </a:rPr>
              <a:t>When it feels like you’re getting nowhere</a:t>
            </a:r>
            <a:r>
              <a:rPr lang="en" sz="2500" dirty="0">
                <a:solidFill>
                  <a:schemeClr val="tx1"/>
                </a:solidFill>
              </a:rPr>
              <a:t>…</a:t>
            </a:r>
            <a:endParaRPr sz="2500" dirty="0">
              <a:solidFill>
                <a:schemeClr val="tx1"/>
              </a:solidFill>
            </a:endParaRPr>
          </a:p>
        </p:txBody>
      </p:sp>
      <p:sp>
        <p:nvSpPr>
          <p:cNvPr id="241" name="Google Shape;241;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00" dirty="0">
                <a:solidFill>
                  <a:schemeClr val="tx1"/>
                </a:solidFill>
              </a:rPr>
              <a:t>Take your best guess at what’s going on. </a:t>
            </a:r>
            <a:endParaRPr sz="2200" dirty="0">
              <a:solidFill>
                <a:schemeClr val="tx1"/>
              </a:solidFill>
            </a:endParaRPr>
          </a:p>
          <a:p>
            <a:pPr marL="0" lvl="0" indent="0" algn="l" rtl="0">
              <a:spcBef>
                <a:spcPts val="1200"/>
              </a:spcBef>
              <a:spcAft>
                <a:spcPts val="1200"/>
              </a:spcAft>
              <a:buClr>
                <a:schemeClr val="dk1"/>
              </a:buClr>
              <a:buSzPts val="1100"/>
              <a:buFont typeface="Arial"/>
              <a:buNone/>
            </a:pPr>
            <a:r>
              <a:rPr lang="en" sz="2200" i="1" dirty="0">
                <a:solidFill>
                  <a:schemeClr val="tx1"/>
                </a:solidFill>
              </a:rPr>
              <a:t>“Are you thinking that we’re rushing into this decision and haven’t considered other options?</a:t>
            </a:r>
            <a:endParaRPr sz="22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 Times Barbara Acted Like Janine's Real Mom On Abbott Elementary">
            <a:extLst>
              <a:ext uri="{FF2B5EF4-FFF2-40B4-BE49-F238E27FC236}">
                <a16:creationId xmlns:a16="http://schemas.microsoft.com/office/drawing/2014/main" id="{A9B80755-E071-EF42-6A8A-7824F3F4B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2575"/>
            <a:ext cx="9149183" cy="457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404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Role Play Scenarios</a:t>
            </a:r>
            <a:endParaRPr dirty="0"/>
          </a:p>
        </p:txBody>
      </p:sp>
      <p:sp>
        <p:nvSpPr>
          <p:cNvPr id="247" name="Google Shape;247;p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dirty="0"/>
              <a:t>Please find the group that has the same color paper as you</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Engage in Crucial Conversation Practice</a:t>
            </a:r>
            <a:endParaRPr dirty="0"/>
          </a:p>
        </p:txBody>
      </p:sp>
      <p:sp>
        <p:nvSpPr>
          <p:cNvPr id="253" name="Google Shape;253;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solidFill>
                  <a:schemeClr val="tx1"/>
                </a:solidFill>
              </a:rPr>
              <a:t>Read through the scenario</a:t>
            </a:r>
            <a:endParaRPr dirty="0">
              <a:solidFill>
                <a:schemeClr val="tx1"/>
              </a:solidFill>
            </a:endParaRPr>
          </a:p>
          <a:p>
            <a:pPr marL="457200" lvl="0" indent="-342900" algn="l" rtl="0">
              <a:spcBef>
                <a:spcPts val="0"/>
              </a:spcBef>
              <a:spcAft>
                <a:spcPts val="0"/>
              </a:spcAft>
              <a:buSzPts val="1800"/>
              <a:buChar char="●"/>
            </a:pPr>
            <a:r>
              <a:rPr lang="en" dirty="0">
                <a:solidFill>
                  <a:schemeClr val="tx1"/>
                </a:solidFill>
              </a:rPr>
              <a:t>Identify “actors” and assign roles - all other group members can choose an actor to support in the preparation</a:t>
            </a:r>
            <a:endParaRPr dirty="0">
              <a:solidFill>
                <a:schemeClr val="tx1"/>
              </a:solidFill>
            </a:endParaRPr>
          </a:p>
          <a:p>
            <a:pPr marL="457200" lvl="0" indent="-342900" algn="l" rtl="0">
              <a:spcBef>
                <a:spcPts val="0"/>
              </a:spcBef>
              <a:spcAft>
                <a:spcPts val="0"/>
              </a:spcAft>
              <a:buSzPts val="1800"/>
              <a:buChar char="●"/>
            </a:pPr>
            <a:r>
              <a:rPr lang="en" dirty="0">
                <a:solidFill>
                  <a:schemeClr val="tx1"/>
                </a:solidFill>
              </a:rPr>
              <a:t>How will you prepare mentally and emotionally for your role in the conversation?</a:t>
            </a:r>
            <a:endParaRPr dirty="0">
              <a:solidFill>
                <a:schemeClr val="tx1"/>
              </a:solidFill>
            </a:endParaRPr>
          </a:p>
          <a:p>
            <a:pPr marL="457200" lvl="0" indent="-342900" algn="l" rtl="0">
              <a:spcBef>
                <a:spcPts val="0"/>
              </a:spcBef>
              <a:spcAft>
                <a:spcPts val="0"/>
              </a:spcAft>
              <a:buSzPts val="1800"/>
              <a:buChar char="●"/>
            </a:pPr>
            <a:r>
              <a:rPr lang="en" dirty="0">
                <a:solidFill>
                  <a:schemeClr val="tx1"/>
                </a:solidFill>
              </a:rPr>
              <a:t>How will you continue to maintain emotional regulation throughout the conversation?</a:t>
            </a:r>
            <a:endParaRPr dirty="0">
              <a:solidFill>
                <a:schemeClr val="tx1"/>
              </a:solidFill>
            </a:endParaRPr>
          </a:p>
          <a:p>
            <a:pPr marL="457200" lvl="0" indent="-342900" algn="l" rtl="0">
              <a:spcBef>
                <a:spcPts val="0"/>
              </a:spcBef>
              <a:spcAft>
                <a:spcPts val="0"/>
              </a:spcAft>
              <a:buSzPts val="1800"/>
              <a:buChar char="●"/>
            </a:pPr>
            <a:r>
              <a:rPr lang="en" dirty="0">
                <a:solidFill>
                  <a:schemeClr val="tx1"/>
                </a:solidFill>
              </a:rPr>
              <a:t>Use the script provided to have the conversation and then reflect as a group about how each participant in the conversation might have been feeling before, during and after</a:t>
            </a:r>
            <a:endParaRPr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Role Play Discussion</a:t>
            </a:r>
            <a:endParaRPr dirty="0"/>
          </a:p>
        </p:txBody>
      </p:sp>
      <p:sp>
        <p:nvSpPr>
          <p:cNvPr id="259" name="Google Shape;259;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solidFill>
                  <a:schemeClr val="tx1"/>
                </a:solidFill>
              </a:rPr>
              <a:t>How did it go? What went well and what was challenging?</a:t>
            </a:r>
            <a:endParaRPr dirty="0">
              <a:solidFill>
                <a:schemeClr val="tx1"/>
              </a:solidFill>
            </a:endParaRPr>
          </a:p>
          <a:p>
            <a:pPr marL="457200" lvl="0" indent="-342900" algn="l" rtl="0">
              <a:spcBef>
                <a:spcPts val="0"/>
              </a:spcBef>
              <a:spcAft>
                <a:spcPts val="0"/>
              </a:spcAft>
              <a:buSzPts val="1800"/>
              <a:buChar char="●"/>
            </a:pPr>
            <a:r>
              <a:rPr lang="en" dirty="0">
                <a:solidFill>
                  <a:schemeClr val="tx1"/>
                </a:solidFill>
              </a:rPr>
              <a:t>What strategies were effective during the planning stage?</a:t>
            </a:r>
            <a:endParaRPr dirty="0">
              <a:solidFill>
                <a:schemeClr val="tx1"/>
              </a:solidFill>
            </a:endParaRPr>
          </a:p>
          <a:p>
            <a:pPr marL="457200" lvl="0" indent="-342900" algn="l" rtl="0">
              <a:spcBef>
                <a:spcPts val="0"/>
              </a:spcBef>
              <a:spcAft>
                <a:spcPts val="0"/>
              </a:spcAft>
              <a:buSzPts val="1800"/>
              <a:buChar char="●"/>
            </a:pPr>
            <a:r>
              <a:rPr lang="en" dirty="0">
                <a:solidFill>
                  <a:schemeClr val="tx1"/>
                </a:solidFill>
              </a:rPr>
              <a:t>What strategies were effective during the conversation?</a:t>
            </a:r>
            <a:endParaRPr dirty="0">
              <a:solidFill>
                <a:schemeClr val="tx1"/>
              </a:solidFill>
            </a:endParaRPr>
          </a:p>
          <a:p>
            <a:pPr marL="0" lvl="0" indent="0" algn="l" rtl="0">
              <a:spcBef>
                <a:spcPts val="1200"/>
              </a:spcBef>
              <a:spcAft>
                <a:spcPts val="0"/>
              </a:spcAft>
              <a:buNone/>
            </a:pPr>
            <a:endParaRPr dirty="0">
              <a:solidFill>
                <a:schemeClr val="tx1"/>
              </a:solidFill>
            </a:endParaRPr>
          </a:p>
          <a:p>
            <a:pPr marL="0" lvl="0" indent="0" algn="l" rtl="0">
              <a:spcBef>
                <a:spcPts val="1200"/>
              </a:spcBef>
              <a:spcAft>
                <a:spcPts val="0"/>
              </a:spcAft>
              <a:buNone/>
            </a:pPr>
            <a:endParaRPr dirty="0">
              <a:solidFill>
                <a:schemeClr val="tx1"/>
              </a:solidFill>
            </a:endParaRPr>
          </a:p>
          <a:p>
            <a:pPr marL="0" lvl="0" indent="0" algn="l" rtl="0">
              <a:spcBef>
                <a:spcPts val="1200"/>
              </a:spcBef>
              <a:spcAft>
                <a:spcPts val="1200"/>
              </a:spcAft>
              <a:buNone/>
            </a:pPr>
            <a:r>
              <a:rPr lang="en" dirty="0">
                <a:solidFill>
                  <a:schemeClr val="tx1"/>
                </a:solidFill>
              </a:rPr>
              <a:t>Now, take a moment to reflect on your own journal prompt from earlier - how would you have approached that conversation differently with the tools and strategies you now know? Do you think the outcome of the conversation might have been different if you had these strategies then?</a:t>
            </a:r>
            <a:endParaRPr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Conclusion &amp; Takeaways</a:t>
            </a:r>
            <a:endParaRPr dirty="0"/>
          </a:p>
        </p:txBody>
      </p:sp>
      <p:sp>
        <p:nvSpPr>
          <p:cNvPr id="265" name="Google Shape;265;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7"/>
          <p:cNvSpPr txBox="1">
            <a:spLocks noGrp="1"/>
          </p:cNvSpPr>
          <p:nvPr>
            <p:ph type="title"/>
          </p:nvPr>
        </p:nvSpPr>
        <p:spPr>
          <a:xfrm>
            <a:off x="311700" y="4271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520"/>
              <a:t>References</a:t>
            </a:r>
            <a:endParaRPr sz="1520"/>
          </a:p>
        </p:txBody>
      </p:sp>
      <p:sp>
        <p:nvSpPr>
          <p:cNvPr id="271" name="Google Shape;271;p47"/>
          <p:cNvSpPr txBox="1">
            <a:spLocks noGrp="1"/>
          </p:cNvSpPr>
          <p:nvPr>
            <p:ph type="body" idx="1"/>
          </p:nvPr>
        </p:nvSpPr>
        <p:spPr>
          <a:xfrm>
            <a:off x="257950" y="725825"/>
            <a:ext cx="8520600" cy="4005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3600">
                <a:solidFill>
                  <a:schemeClr val="dk1"/>
                </a:solidFill>
              </a:rPr>
              <a:t>Ali, A. (2025, September 30). </a:t>
            </a:r>
            <a:r>
              <a:rPr lang="en" sz="3600" i="1">
                <a:solidFill>
                  <a:schemeClr val="dk1"/>
                </a:solidFill>
              </a:rPr>
              <a:t>The shift from avoidance to connection in attachment styles: Understanding and healing avoidant attachment</a:t>
            </a:r>
            <a:r>
              <a:rPr lang="en" sz="3600">
                <a:solidFill>
                  <a:schemeClr val="dk1"/>
                </a:solidFill>
              </a:rPr>
              <a:t>. </a:t>
            </a:r>
            <a:r>
              <a:rPr lang="en" sz="3600" i="1">
                <a:solidFill>
                  <a:schemeClr val="dk1"/>
                </a:solidFill>
              </a:rPr>
              <a:t>Medium</a:t>
            </a:r>
            <a:r>
              <a:rPr lang="en" sz="3600">
                <a:solidFill>
                  <a:schemeClr val="dk1"/>
                </a:solidFill>
              </a:rPr>
              <a:t>.</a:t>
            </a:r>
            <a:r>
              <a:rPr lang="en" sz="3600">
                <a:solidFill>
                  <a:schemeClr val="dk1"/>
                </a:solidFill>
                <a:uFill>
                  <a:noFill/>
                </a:uFill>
                <a:hlinkClick r:id="rId3">
                  <a:extLst>
                    <a:ext uri="{A12FA001-AC4F-418D-AE19-62706E023703}">
                      <ahyp:hlinkClr xmlns:ahyp="http://schemas.microsoft.com/office/drawing/2018/hyperlinkcolor" val="tx"/>
                    </a:ext>
                  </a:extLst>
                </a:hlinkClick>
              </a:rPr>
              <a:t> </a:t>
            </a:r>
            <a:r>
              <a:rPr lang="en" sz="3600" u="sng">
                <a:solidFill>
                  <a:schemeClr val="hlink"/>
                </a:solidFill>
                <a:hlinkClick r:id="rId3"/>
              </a:rPr>
              <a:t>https://medium.com/@ayazalipsychologist/the-shift-from-avoidance-to-connection-in-attachment-styles-0abfdfe40095</a:t>
            </a:r>
            <a:endParaRPr sz="3600">
              <a:solidFill>
                <a:srgbClr val="42424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endParaRPr sz="3600">
              <a:solidFill>
                <a:srgbClr val="42424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endParaRPr sz="3600">
              <a:solidFill>
                <a:srgbClr val="42424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r>
              <a:rPr lang="en" sz="3600">
                <a:solidFill>
                  <a:srgbClr val="424242"/>
                </a:solidFill>
                <a:highlight>
                  <a:srgbClr val="FFFFFF"/>
                </a:highlight>
                <a:latin typeface="Merriweather"/>
                <a:ea typeface="Merriweather"/>
                <a:cs typeface="Merriweather"/>
                <a:sym typeface="Merriweather"/>
              </a:rPr>
              <a:t>Gonçalves J, Lopes P, Esteves F, Fernández-Berrocal P. </a:t>
            </a:r>
            <a:r>
              <a:rPr lang="en" sz="3600" u="sng">
                <a:solidFill>
                  <a:srgbClr val="424242"/>
                </a:solidFill>
                <a:highlight>
                  <a:srgbClr val="FFFFFF"/>
                </a:highlight>
                <a:latin typeface="Merriweather"/>
                <a:ea typeface="Merriweather"/>
                <a:cs typeface="Merriweather"/>
                <a:sym typeface="Merriweather"/>
                <a:hlinkClick r:id="rId4">
                  <a:extLst>
                    <a:ext uri="{A12FA001-AC4F-418D-AE19-62706E023703}">
                      <ahyp:hlinkClr xmlns:ahyp="http://schemas.microsoft.com/office/drawing/2018/hyperlinkcolor" val="tx"/>
                    </a:ext>
                  </a:extLst>
                </a:hlinkClick>
              </a:rPr>
              <a:t>Must We Suffer to Succeed?: When Anxiety Boosts Motivation and Performance</a:t>
            </a:r>
            <a:r>
              <a:rPr lang="en" sz="3600">
                <a:solidFill>
                  <a:srgbClr val="424242"/>
                </a:solidFill>
                <a:highlight>
                  <a:srgbClr val="FFFFFF"/>
                </a:highlight>
                <a:latin typeface="Merriweather"/>
                <a:ea typeface="Merriweather"/>
                <a:cs typeface="Merriweather"/>
                <a:sym typeface="Merriweather"/>
              </a:rPr>
              <a:t>. </a:t>
            </a:r>
            <a:r>
              <a:rPr lang="en" sz="3600" i="1">
                <a:solidFill>
                  <a:srgbClr val="424242"/>
                </a:solidFill>
                <a:highlight>
                  <a:srgbClr val="FFFFFF"/>
                </a:highlight>
                <a:latin typeface="Merriweather"/>
                <a:ea typeface="Merriweather"/>
                <a:cs typeface="Merriweather"/>
                <a:sym typeface="Merriweather"/>
              </a:rPr>
              <a:t>Journal of Individual Differences</a:t>
            </a:r>
            <a:r>
              <a:rPr lang="en" sz="3600">
                <a:solidFill>
                  <a:srgbClr val="424242"/>
                </a:solidFill>
                <a:highlight>
                  <a:srgbClr val="FFFFFF"/>
                </a:highlight>
                <a:latin typeface="Merriweather"/>
                <a:ea typeface="Merriweather"/>
                <a:cs typeface="Merriweather"/>
                <a:sym typeface="Merriweather"/>
              </a:rPr>
              <a:t>. 2017;38:113-124. doi:10.1027/1614-0001/a000228</a:t>
            </a:r>
            <a:endParaRPr sz="3600">
              <a:solidFill>
                <a:srgbClr val="424242"/>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endParaRPr sz="3600">
              <a:solidFill>
                <a:srgbClr val="424242"/>
              </a:solidFill>
              <a:highlight>
                <a:srgbClr val="FFFFFF"/>
              </a:highlight>
              <a:latin typeface="Merriweather"/>
              <a:ea typeface="Merriweather"/>
              <a:cs typeface="Merriweather"/>
              <a:sym typeface="Merriweather"/>
            </a:endParaRPr>
          </a:p>
          <a:p>
            <a:pPr marL="0" lvl="0" indent="0" algn="l" rtl="0">
              <a:spcBef>
                <a:spcPts val="0"/>
              </a:spcBef>
              <a:spcAft>
                <a:spcPts val="0"/>
              </a:spcAft>
              <a:buClr>
                <a:schemeClr val="dk1"/>
              </a:buClr>
              <a:buSzPct val="30555"/>
              <a:buFont typeface="Arial"/>
              <a:buNone/>
            </a:pPr>
            <a:r>
              <a:rPr lang="en" sz="3600"/>
              <a:t>Herndon, J. (2021, August 9).</a:t>
            </a:r>
            <a:r>
              <a:rPr lang="en" sz="3600" i="1"/>
              <a:t> Having anxiety versus feeling anxious what’s the difference?</a:t>
            </a:r>
            <a:r>
              <a:rPr lang="en" sz="3600"/>
              <a:t> Healthline. </a:t>
            </a:r>
            <a:r>
              <a:rPr lang="en" sz="3600" u="sng">
                <a:solidFill>
                  <a:schemeClr val="accent5"/>
                </a:solidFill>
                <a:hlinkClick r:id="rId5">
                  <a:extLst>
                    <a:ext uri="{A12FA001-AC4F-418D-AE19-62706E023703}">
                      <ahyp:hlinkClr xmlns:ahyp="http://schemas.microsoft.com/office/drawing/2018/hyperlinkcolor" val="tx"/>
                    </a:ext>
                  </a:extLst>
                </a:hlinkClick>
              </a:rPr>
              <a:t>https://www.healthline.com/health/anxiety/anxiety-vs-anxious</a:t>
            </a:r>
            <a:endParaRPr sz="3600"/>
          </a:p>
          <a:p>
            <a:pPr marL="0" lvl="0" indent="0" algn="l" rtl="0">
              <a:spcBef>
                <a:spcPts val="1200"/>
              </a:spcBef>
              <a:spcAft>
                <a:spcPts val="0"/>
              </a:spcAft>
              <a:buNone/>
            </a:pPr>
            <a:r>
              <a:rPr lang="en" sz="3600"/>
              <a:t>Marques, L. (2020, October 27). </a:t>
            </a:r>
            <a:r>
              <a:rPr lang="en" sz="3600" i="1"/>
              <a:t>Do I have anxiety or worry: what’s the difference? </a:t>
            </a:r>
            <a:r>
              <a:rPr lang="en" sz="3600"/>
              <a:t>Harvard Health online. </a:t>
            </a:r>
            <a:r>
              <a:rPr lang="en" sz="3600" u="sng">
                <a:solidFill>
                  <a:schemeClr val="hlink"/>
                </a:solidFill>
                <a:hlinkClick r:id="rId6"/>
              </a:rPr>
              <a:t>https://www.health.harvard.edu/blog/do-i-have-anxiety-or-worry-whats-the-difference-2018072314303</a:t>
            </a:r>
            <a:endParaRPr sz="3600"/>
          </a:p>
          <a:p>
            <a:pPr marL="0" lvl="0" indent="0" algn="l" rtl="0">
              <a:spcBef>
                <a:spcPts val="1200"/>
              </a:spcBef>
              <a:spcAft>
                <a:spcPts val="0"/>
              </a:spcAft>
              <a:buNone/>
            </a:pPr>
            <a:r>
              <a:rPr lang="en" sz="3600"/>
              <a:t>Sherrell, Z. (2022, April 28). What to know about pathological anxiety. Medical News Today. </a:t>
            </a:r>
            <a:r>
              <a:rPr lang="en" sz="3600" u="sng">
                <a:solidFill>
                  <a:schemeClr val="hlink"/>
                </a:solidFill>
                <a:hlinkClick r:id="rId7"/>
              </a:rPr>
              <a:t>https://www.medicalnewstoday.com/articles/pathological-anxiety-definition-causes-and-symptom</a:t>
            </a:r>
            <a:endParaRPr sz="3600"/>
          </a:p>
          <a:p>
            <a:pPr marL="0" lvl="0" indent="0" algn="l" rtl="0">
              <a:spcBef>
                <a:spcPts val="1200"/>
              </a:spcBef>
              <a:spcAft>
                <a:spcPts val="0"/>
              </a:spcAft>
              <a:buNone/>
            </a:pPr>
            <a:r>
              <a:rPr lang="en" sz="3600">
                <a:solidFill>
                  <a:schemeClr val="dk1"/>
                </a:solidFill>
              </a:rPr>
              <a:t>Meek, W. (2021, January 25). </a:t>
            </a:r>
            <a:r>
              <a:rPr lang="en" sz="3600" i="1">
                <a:solidFill>
                  <a:schemeClr val="dk1"/>
                </a:solidFill>
              </a:rPr>
              <a:t>5 ways anxiety can be helpful</a:t>
            </a:r>
            <a:r>
              <a:rPr lang="en" sz="3600">
                <a:solidFill>
                  <a:schemeClr val="dk1"/>
                </a:solidFill>
              </a:rPr>
              <a:t>. </a:t>
            </a:r>
            <a:r>
              <a:rPr lang="en" sz="3600" i="1">
                <a:solidFill>
                  <a:schemeClr val="dk1"/>
                </a:solidFill>
              </a:rPr>
              <a:t>Verywell Mind</a:t>
            </a:r>
            <a:r>
              <a:rPr lang="en" sz="3600">
                <a:solidFill>
                  <a:schemeClr val="dk1"/>
                </a:solidFill>
              </a:rPr>
              <a:t>.</a:t>
            </a:r>
            <a:r>
              <a:rPr lang="en" sz="3600">
                <a:solidFill>
                  <a:schemeClr val="dk1"/>
                </a:solidFill>
                <a:uFill>
                  <a:noFill/>
                </a:uFill>
                <a:hlinkClick r:id="rId8">
                  <a:extLst>
                    <a:ext uri="{A12FA001-AC4F-418D-AE19-62706E023703}">
                      <ahyp:hlinkClr xmlns:ahyp="http://schemas.microsoft.com/office/drawing/2018/hyperlinkcolor" val="tx"/>
                    </a:ext>
                  </a:extLst>
                </a:hlinkClick>
              </a:rPr>
              <a:t> </a:t>
            </a:r>
            <a:r>
              <a:rPr lang="en" sz="3600" u="sng">
                <a:solidFill>
                  <a:schemeClr val="hlink"/>
                </a:solidFill>
                <a:hlinkClick r:id="rId8"/>
              </a:rPr>
              <a:t>https://www.verywellmind.com/top-ways-anxiety-is-helpful-1393079</a:t>
            </a:r>
            <a:r>
              <a:rPr lang="en" sz="3600">
                <a:solidFill>
                  <a:schemeClr val="dk1"/>
                </a:solidFill>
                <a:uFill>
                  <a:noFill/>
                </a:uFill>
                <a:hlinkClick r:id="rId9">
                  <a:extLst>
                    <a:ext uri="{A12FA001-AC4F-418D-AE19-62706E023703}">
                      <ahyp:hlinkClr xmlns:ahyp="http://schemas.microsoft.com/office/drawing/2018/hyperlinkcolor" val="tx"/>
                    </a:ext>
                  </a:extLst>
                </a:hlinkClick>
              </a:rPr>
              <a:t> </a:t>
            </a:r>
            <a:r>
              <a:rPr lang="en" sz="3600" u="sng">
                <a:solidFill>
                  <a:schemeClr val="hlink"/>
                </a:solidFill>
                <a:hlinkClick r:id="rId9"/>
              </a:rPr>
              <a:t>Verywell Mind</a:t>
            </a:r>
            <a:endParaRPr sz="3600"/>
          </a:p>
          <a:p>
            <a:pPr marL="0" lvl="0" indent="0" algn="l" rtl="0">
              <a:spcBef>
                <a:spcPts val="1200"/>
              </a:spcBef>
              <a:spcAft>
                <a:spcPts val="0"/>
              </a:spcAft>
              <a:buClr>
                <a:schemeClr val="dk1"/>
              </a:buClr>
              <a:buSzPct val="35483"/>
              <a:buFont typeface="Arial"/>
              <a:buNone/>
            </a:pPr>
            <a:r>
              <a:rPr lang="en" sz="3100">
                <a:solidFill>
                  <a:schemeClr val="dk1"/>
                </a:solidFill>
              </a:rPr>
              <a:t>Edmondson, A. C. (2018). </a:t>
            </a:r>
            <a:r>
              <a:rPr lang="en" sz="3100" i="1">
                <a:solidFill>
                  <a:schemeClr val="dk1"/>
                </a:solidFill>
              </a:rPr>
              <a:t>The fearless organization: Creating psychological safety in the workplace for learning, innovation, and growth</a:t>
            </a:r>
            <a:r>
              <a:rPr lang="en" sz="3100">
                <a:solidFill>
                  <a:schemeClr val="dk1"/>
                </a:solidFill>
              </a:rPr>
              <a:t>. Wiley.</a:t>
            </a:r>
            <a:endParaRPr sz="3100">
              <a:solidFill>
                <a:schemeClr val="dk1"/>
              </a:solidFill>
            </a:endParaRPr>
          </a:p>
          <a:p>
            <a:pPr marL="0" lvl="0" indent="0" algn="l" rtl="0">
              <a:spcBef>
                <a:spcPts val="1200"/>
              </a:spcBef>
              <a:spcAft>
                <a:spcPts val="0"/>
              </a:spcAft>
              <a:buClr>
                <a:schemeClr val="dk1"/>
              </a:buClr>
              <a:buSzPct val="35483"/>
              <a:buFont typeface="Arial"/>
              <a:buNone/>
            </a:pPr>
            <a:r>
              <a:rPr lang="en" sz="3100">
                <a:solidFill>
                  <a:schemeClr val="dk1"/>
                </a:solidFill>
              </a:rPr>
              <a:t>Goleman, D. (1995). </a:t>
            </a:r>
            <a:r>
              <a:rPr lang="en" sz="3100" i="1">
                <a:solidFill>
                  <a:schemeClr val="dk1"/>
                </a:solidFill>
              </a:rPr>
              <a:t>Emotional intelligence: Why it can matter more than IQ</a:t>
            </a:r>
            <a:r>
              <a:rPr lang="en" sz="3100">
                <a:solidFill>
                  <a:schemeClr val="dk1"/>
                </a:solidFill>
              </a:rPr>
              <a:t>. Bantam Books.</a:t>
            </a:r>
            <a:endParaRPr sz="3100">
              <a:solidFill>
                <a:schemeClr val="dk1"/>
              </a:solidFill>
            </a:endParaRPr>
          </a:p>
          <a:p>
            <a:pPr marL="0" lvl="0" indent="0" algn="l" rtl="0">
              <a:spcBef>
                <a:spcPts val="1200"/>
              </a:spcBef>
              <a:spcAft>
                <a:spcPts val="0"/>
              </a:spcAft>
              <a:buClr>
                <a:schemeClr val="dk1"/>
              </a:buClr>
              <a:buSzPct val="35483"/>
              <a:buFont typeface="Arial"/>
              <a:buNone/>
            </a:pPr>
            <a:r>
              <a:rPr lang="en" sz="3100">
                <a:solidFill>
                  <a:schemeClr val="dk1"/>
                </a:solidFill>
              </a:rPr>
              <a:t>Patterson, K., Grenny, J., McMillan, R., &amp; Switzler, A. (2011). </a:t>
            </a:r>
            <a:r>
              <a:rPr lang="en" sz="3100" i="1">
                <a:solidFill>
                  <a:schemeClr val="dk1"/>
                </a:solidFill>
              </a:rPr>
              <a:t>Crucial conversations: Tools for talking when stakes are high</a:t>
            </a:r>
            <a:r>
              <a:rPr lang="en" sz="3100">
                <a:solidFill>
                  <a:schemeClr val="dk1"/>
                </a:solidFill>
              </a:rPr>
              <a:t> (2nd ed.). McGraw-Hill Education.</a:t>
            </a:r>
            <a:endParaRPr sz="3100">
              <a:solidFill>
                <a:schemeClr val="dk1"/>
              </a:solidFill>
            </a:endParaRPr>
          </a:p>
          <a:p>
            <a:pPr marL="0" lvl="0" indent="0" algn="l" rtl="0">
              <a:spcBef>
                <a:spcPts val="1200"/>
              </a:spcBef>
              <a:spcAft>
                <a:spcPts val="0"/>
              </a:spcAft>
              <a:buClr>
                <a:schemeClr val="dk1"/>
              </a:buClr>
              <a:buSzPct val="35483"/>
              <a:buFont typeface="Arial"/>
              <a:buNone/>
            </a:pPr>
            <a:r>
              <a:rPr lang="en" sz="3100">
                <a:solidFill>
                  <a:schemeClr val="dk1"/>
                </a:solidFill>
              </a:rPr>
              <a:t>Ankrom, S. (2025, May 22). </a:t>
            </a:r>
            <a:r>
              <a:rPr lang="en" sz="3100" i="1">
                <a:solidFill>
                  <a:schemeClr val="dk1"/>
                </a:solidFill>
              </a:rPr>
              <a:t>Nervous vs. anxious: What’s the difference?</a:t>
            </a:r>
            <a:r>
              <a:rPr lang="en" sz="3100">
                <a:solidFill>
                  <a:schemeClr val="dk1"/>
                </a:solidFill>
              </a:rPr>
              <a:t> Verywell Mind. Verywell Mind is part of People Inc. — All rights reserved.</a:t>
            </a:r>
            <a:r>
              <a:rPr lang="en" sz="3100">
                <a:solidFill>
                  <a:schemeClr val="dk1"/>
                </a:solidFill>
                <a:uFill>
                  <a:noFill/>
                </a:uFill>
                <a:hlinkClick r:id="rId10">
                  <a:extLst>
                    <a:ext uri="{A12FA001-AC4F-418D-AE19-62706E023703}">
                      <ahyp:hlinkClr xmlns:ahyp="http://schemas.microsoft.com/office/drawing/2018/hyperlinkcolor" val="tx"/>
                    </a:ext>
                  </a:extLst>
                </a:hlinkClick>
              </a:rPr>
              <a:t> </a:t>
            </a:r>
            <a:r>
              <a:rPr lang="en" sz="3100" u="sng">
                <a:solidFill>
                  <a:schemeClr val="hlink"/>
                </a:solidFill>
                <a:hlinkClick r:id="rId10"/>
              </a:rPr>
              <a:t>https://www.verywellmind.com/is-it-normal-anxiety-or-an-anxiety-disorder-2584401</a:t>
            </a:r>
            <a:endParaRPr sz="5100">
              <a:solidFill>
                <a:schemeClr val="dk1"/>
              </a:solidFill>
            </a:endParaRPr>
          </a:p>
          <a:p>
            <a:pPr marL="0" lvl="0" indent="0" algn="l" rtl="0">
              <a:lnSpc>
                <a:spcPct val="100000"/>
              </a:lnSpc>
              <a:spcBef>
                <a:spcPts val="1200"/>
              </a:spcBef>
              <a:spcAft>
                <a:spcPts val="0"/>
              </a:spcAft>
              <a:buNone/>
            </a:pPr>
            <a:endParaRPr sz="3600"/>
          </a:p>
          <a:p>
            <a:pPr marL="0" lvl="0" indent="0" algn="l" rtl="0">
              <a:spcBef>
                <a:spcPts val="1500"/>
              </a:spcBef>
              <a:spcAft>
                <a:spcPts val="0"/>
              </a:spcAft>
              <a:buNone/>
            </a:pPr>
            <a:endParaRPr sz="1500"/>
          </a:p>
          <a:p>
            <a:pPr marL="0" lvl="0" indent="0" algn="l" rtl="0">
              <a:spcBef>
                <a:spcPts val="1200"/>
              </a:spcBef>
              <a:spcAft>
                <a:spcPts val="0"/>
              </a:spcAft>
              <a:buNone/>
            </a:pPr>
            <a:endParaRPr sz="1820"/>
          </a:p>
          <a:p>
            <a:pPr marL="0" lvl="0" indent="0" algn="l" rtl="0">
              <a:spcBef>
                <a:spcPts val="1200"/>
              </a:spcBef>
              <a:spcAft>
                <a:spcPts val="0"/>
              </a:spcAft>
              <a:buNone/>
            </a:pPr>
            <a:endParaRPr sz="1500"/>
          </a:p>
          <a:p>
            <a:pPr marL="0" lvl="0" indent="0" algn="l" rtl="0">
              <a:spcBef>
                <a:spcPts val="1200"/>
              </a:spcBef>
              <a:spcAft>
                <a:spcPts val="0"/>
              </a:spcAft>
              <a:buNone/>
            </a:pPr>
            <a:endParaRPr sz="1500"/>
          </a:p>
          <a:p>
            <a:pPr marL="0" lvl="0" indent="0" algn="l" rtl="0">
              <a:spcBef>
                <a:spcPts val="1200"/>
              </a:spcBef>
              <a:spcAft>
                <a:spcPts val="0"/>
              </a:spcAft>
              <a:buNone/>
            </a:pPr>
            <a:endParaRPr sz="15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Agenda</a:t>
            </a:r>
            <a:endParaRPr dirty="0"/>
          </a:p>
        </p:txBody>
      </p:sp>
      <p:sp>
        <p:nvSpPr>
          <p:cNvPr id="77" name="Google Shape;7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Clr>
                <a:schemeClr val="dk1"/>
              </a:buClr>
              <a:buSzPts val="2200"/>
              <a:buAutoNum type="romanUcPeriod"/>
            </a:pPr>
            <a:r>
              <a:rPr lang="en" sz="2200" dirty="0">
                <a:solidFill>
                  <a:schemeClr val="dk1"/>
                </a:solidFill>
              </a:rPr>
              <a:t>Welcome and Objectives of the Session</a:t>
            </a:r>
            <a:endParaRPr sz="2200" dirty="0">
              <a:solidFill>
                <a:schemeClr val="dk1"/>
              </a:solidFill>
            </a:endParaRPr>
          </a:p>
          <a:p>
            <a:pPr marL="457200" lvl="0" indent="-368300" algn="l" rtl="0">
              <a:spcBef>
                <a:spcPts val="0"/>
              </a:spcBef>
              <a:spcAft>
                <a:spcPts val="0"/>
              </a:spcAft>
              <a:buClr>
                <a:schemeClr val="dk1"/>
              </a:buClr>
              <a:buSzPts val="2200"/>
              <a:buAutoNum type="romanUcPeriod"/>
            </a:pPr>
            <a:r>
              <a:rPr lang="en" sz="2200" dirty="0">
                <a:solidFill>
                  <a:schemeClr val="dk1"/>
                </a:solidFill>
              </a:rPr>
              <a:t>Warm Up Activity</a:t>
            </a:r>
            <a:endParaRPr sz="2200" dirty="0">
              <a:solidFill>
                <a:schemeClr val="dk1"/>
              </a:solidFill>
            </a:endParaRPr>
          </a:p>
          <a:p>
            <a:pPr marL="457200" lvl="0" indent="-368300" algn="l" rtl="0">
              <a:spcBef>
                <a:spcPts val="0"/>
              </a:spcBef>
              <a:spcAft>
                <a:spcPts val="0"/>
              </a:spcAft>
              <a:buClr>
                <a:schemeClr val="dk1"/>
              </a:buClr>
              <a:buSzPts val="2200"/>
              <a:buAutoNum type="romanUcPeriod"/>
            </a:pPr>
            <a:r>
              <a:rPr lang="en" sz="2200" dirty="0">
                <a:solidFill>
                  <a:schemeClr val="dk1"/>
                </a:solidFill>
              </a:rPr>
              <a:t>Brief Overview of Importance of Crucial Conversations</a:t>
            </a:r>
            <a:endParaRPr sz="2200" dirty="0">
              <a:solidFill>
                <a:schemeClr val="dk1"/>
              </a:solidFill>
            </a:endParaRPr>
          </a:p>
          <a:p>
            <a:pPr marL="457200" lvl="0" indent="-368300" algn="l" rtl="0">
              <a:spcBef>
                <a:spcPts val="0"/>
              </a:spcBef>
              <a:spcAft>
                <a:spcPts val="0"/>
              </a:spcAft>
              <a:buClr>
                <a:schemeClr val="dk1"/>
              </a:buClr>
              <a:buSzPts val="2200"/>
              <a:buAutoNum type="romanUcPeriod"/>
            </a:pPr>
            <a:r>
              <a:rPr lang="en" sz="2200" dirty="0">
                <a:solidFill>
                  <a:schemeClr val="dk1"/>
                </a:solidFill>
              </a:rPr>
              <a:t>Building Confidence for Crucial Conversations and Strategies for Managing Anxiety</a:t>
            </a:r>
            <a:endParaRPr sz="2200" dirty="0">
              <a:solidFill>
                <a:schemeClr val="dk1"/>
              </a:solidFill>
            </a:endParaRPr>
          </a:p>
          <a:p>
            <a:pPr marL="457200" lvl="0" indent="-368300" algn="l" rtl="0">
              <a:spcBef>
                <a:spcPts val="0"/>
              </a:spcBef>
              <a:spcAft>
                <a:spcPts val="0"/>
              </a:spcAft>
              <a:buClr>
                <a:schemeClr val="dk1"/>
              </a:buClr>
              <a:buSzPts val="2200"/>
              <a:buAutoNum type="romanUcPeriod"/>
            </a:pPr>
            <a:r>
              <a:rPr lang="en" sz="2200" dirty="0">
                <a:solidFill>
                  <a:schemeClr val="dk1"/>
                </a:solidFill>
              </a:rPr>
              <a:t>Practical Application: Role Playing Scenarios</a:t>
            </a:r>
            <a:endParaRPr sz="2200" dirty="0">
              <a:solidFill>
                <a:schemeClr val="dk1"/>
              </a:solidFill>
            </a:endParaRPr>
          </a:p>
          <a:p>
            <a:pPr marL="457200" lvl="0" indent="-368300" algn="l" rtl="0">
              <a:spcBef>
                <a:spcPts val="0"/>
              </a:spcBef>
              <a:spcAft>
                <a:spcPts val="0"/>
              </a:spcAft>
              <a:buClr>
                <a:schemeClr val="dk1"/>
              </a:buClr>
              <a:buSzPts val="2200"/>
              <a:buAutoNum type="romanUcPeriod"/>
            </a:pPr>
            <a:r>
              <a:rPr lang="en" sz="2200" dirty="0">
                <a:solidFill>
                  <a:schemeClr val="dk1"/>
                </a:solidFill>
              </a:rPr>
              <a:t>Conclusion and Takeaways</a:t>
            </a:r>
            <a:endParaRPr sz="2200"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Warm Up Activity</a:t>
            </a:r>
            <a:endParaRPr dirty="0"/>
          </a:p>
        </p:txBody>
      </p:sp>
      <p:sp>
        <p:nvSpPr>
          <p:cNvPr id="83" name="Google Shape;8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dirty="0">
                <a:solidFill>
                  <a:schemeClr val="tx1"/>
                </a:solidFill>
              </a:rPr>
              <a:t>Take a few minutes to reflect on a difficult conversation you have participated in</a:t>
            </a:r>
            <a:endParaRPr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ctrTitle"/>
          </p:nvPr>
        </p:nvSpPr>
        <p:spPr>
          <a:xfrm>
            <a:off x="311700" y="293517"/>
            <a:ext cx="8520600" cy="227823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a:t>Brief Overview of Crucial Conversations</a:t>
            </a:r>
            <a:endParaRPr dirty="0"/>
          </a:p>
          <a:p>
            <a:pPr marL="0" lvl="0" indent="0" algn="l" rtl="0">
              <a:spcBef>
                <a:spcPts val="0"/>
              </a:spcBef>
              <a:spcAft>
                <a:spcPts val="0"/>
              </a:spcAft>
              <a:buNone/>
            </a:pPr>
            <a:endParaRPr sz="3500" dirty="0"/>
          </a:p>
        </p:txBody>
      </p:sp>
      <p:sp>
        <p:nvSpPr>
          <p:cNvPr id="3" name="TextBox 2">
            <a:extLst>
              <a:ext uri="{FF2B5EF4-FFF2-40B4-BE49-F238E27FC236}">
                <a16:creationId xmlns:a16="http://schemas.microsoft.com/office/drawing/2014/main" id="{49C747C4-90DD-64E4-0BE3-BD21D2CB86F0}"/>
              </a:ext>
            </a:extLst>
          </p:cNvPr>
          <p:cNvSpPr txBox="1"/>
          <p:nvPr/>
        </p:nvSpPr>
        <p:spPr>
          <a:xfrm>
            <a:off x="0" y="2848302"/>
            <a:ext cx="6211614" cy="1279838"/>
          </a:xfrm>
          <a:prstGeom prst="rect">
            <a:avLst/>
          </a:prstGeom>
          <a:noFill/>
        </p:spPr>
        <p:txBody>
          <a:bodyPr wrap="square">
            <a:spAutoFit/>
          </a:bodyPr>
          <a:lstStyle/>
          <a:p>
            <a:pPr marL="0" lvl="0" indent="0" rtl="0">
              <a:lnSpc>
                <a:spcPct val="150000"/>
              </a:lnSpc>
              <a:spcBef>
                <a:spcPts val="0"/>
              </a:spcBef>
              <a:spcAft>
                <a:spcPts val="0"/>
              </a:spcAft>
              <a:buNone/>
            </a:pPr>
            <a:r>
              <a:rPr lang="en-US" sz="1800" dirty="0">
                <a:solidFill>
                  <a:srgbClr val="181818"/>
                </a:solidFill>
                <a:highlight>
                  <a:srgbClr val="FFFFFF"/>
                </a:highlight>
                <a:latin typeface="+mn-lt"/>
                <a:ea typeface="Merriweather"/>
                <a:cs typeface="Merriweather"/>
                <a:sym typeface="Merriweather"/>
              </a:rPr>
              <a:t>“The single biggest problem in communication is the illusion that it has taken place.”</a:t>
            </a:r>
          </a:p>
          <a:p>
            <a:pPr marL="0" lvl="0" indent="0" algn="ctr" rtl="0">
              <a:spcBef>
                <a:spcPts val="1100"/>
              </a:spcBef>
              <a:spcAft>
                <a:spcPts val="0"/>
              </a:spcAft>
              <a:buNone/>
            </a:pPr>
            <a:r>
              <a:rPr lang="en-US" dirty="0">
                <a:solidFill>
                  <a:srgbClr val="181818"/>
                </a:solidFill>
                <a:highlight>
                  <a:srgbClr val="FFFFFF"/>
                </a:highlight>
                <a:latin typeface="Merriweather"/>
                <a:ea typeface="Merriweather"/>
                <a:cs typeface="Merriweather"/>
                <a:sym typeface="Merriweather"/>
              </a:rPr>
              <a:t>― </a:t>
            </a:r>
            <a:r>
              <a:rPr lang="en-US" dirty="0">
                <a:solidFill>
                  <a:srgbClr val="333333"/>
                </a:solidFill>
                <a:highlight>
                  <a:srgbClr val="FFFFFF"/>
                </a:highlight>
              </a:rPr>
              <a:t>George Bernard Shaw</a:t>
            </a:r>
            <a:endParaRPr lang="en-US" dirty="0"/>
          </a:p>
        </p:txBody>
      </p:sp>
      <p:pic>
        <p:nvPicPr>
          <p:cNvPr id="5" name="Picture 4" descr="A red book with white text&#10;&#10;AI-generated content may be incorrect.">
            <a:extLst>
              <a:ext uri="{FF2B5EF4-FFF2-40B4-BE49-F238E27FC236}">
                <a16:creationId xmlns:a16="http://schemas.microsoft.com/office/drawing/2014/main" id="{2CF4BA04-4A90-B969-3E27-9579A53BB9F7}"/>
              </a:ext>
            </a:extLst>
          </p:cNvPr>
          <p:cNvPicPr>
            <a:picLocks noChangeAspect="1"/>
          </p:cNvPicPr>
          <p:nvPr/>
        </p:nvPicPr>
        <p:blipFill>
          <a:blip r:embed="rId3"/>
          <a:stretch>
            <a:fillRect/>
          </a:stretch>
        </p:blipFill>
        <p:spPr>
          <a:xfrm rot="1194359">
            <a:off x="5367250" y="2133052"/>
            <a:ext cx="2749831" cy="27498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a crucial conversation?</a:t>
            </a:r>
            <a:endParaRPr dirty="0"/>
          </a:p>
        </p:txBody>
      </p:sp>
      <p:sp>
        <p:nvSpPr>
          <p:cNvPr id="94" name="Google Shape;9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solidFill>
                  <a:schemeClr val="tx1"/>
                </a:solidFill>
              </a:rPr>
              <a:t>A discussion between two or more people in which they hold (1) opposing opinions about a (2) high-stakes issue and where (3) emotions run strong.</a:t>
            </a:r>
            <a:endParaRPr sz="2200" dirty="0">
              <a:solidFill>
                <a:schemeClr val="tx1"/>
              </a:solidFill>
            </a:endParaRPr>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95" name="Google Shape;95;p19" title="Crusial Conversation Triangle.jpg"/>
          <p:cNvPicPr preferRelativeResize="0"/>
          <p:nvPr/>
        </p:nvPicPr>
        <p:blipFill>
          <a:blip r:embed="rId3">
            <a:alphaModFix/>
          </a:blip>
          <a:stretch>
            <a:fillRect/>
          </a:stretch>
        </p:blipFill>
        <p:spPr>
          <a:xfrm>
            <a:off x="2333898" y="2386147"/>
            <a:ext cx="4300646" cy="2288933"/>
          </a:xfrm>
          <a:prstGeom prst="rect">
            <a:avLst/>
          </a:prstGeom>
          <a:noFill/>
          <a:ln>
            <a:noFill/>
          </a:ln>
        </p:spPr>
      </p:pic>
      <p:sp>
        <p:nvSpPr>
          <p:cNvPr id="96" name="Google Shape;96;p19"/>
          <p:cNvSpPr txBox="1"/>
          <p:nvPr/>
        </p:nvSpPr>
        <p:spPr>
          <a:xfrm>
            <a:off x="0" y="4415375"/>
            <a:ext cx="9144000" cy="65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800"/>
              </a:spcBef>
              <a:spcAft>
                <a:spcPts val="0"/>
              </a:spcAft>
              <a:buClr>
                <a:schemeClr val="dk1"/>
              </a:buClr>
              <a:buSzPts val="1100"/>
              <a:buFont typeface="Arial"/>
              <a:buNone/>
            </a:pPr>
            <a:r>
              <a:rPr lang="en" sz="1100" dirty="0" err="1">
                <a:solidFill>
                  <a:srgbClr val="0A0A0A"/>
                </a:solidFill>
                <a:highlight>
                  <a:srgbClr val="FFFFFF"/>
                </a:highlight>
                <a:latin typeface="+mn-lt"/>
                <a:ea typeface="Roboto"/>
                <a:cs typeface="Roboto"/>
                <a:sym typeface="Roboto"/>
              </a:rPr>
              <a:t>Grenny</a:t>
            </a:r>
            <a:r>
              <a:rPr lang="en" sz="1100" dirty="0">
                <a:solidFill>
                  <a:srgbClr val="0A0A0A"/>
                </a:solidFill>
                <a:highlight>
                  <a:srgbClr val="FFFFFF"/>
                </a:highlight>
                <a:latin typeface="+mn-lt"/>
                <a:ea typeface="Roboto"/>
                <a:cs typeface="Roboto"/>
                <a:sym typeface="Roboto"/>
              </a:rPr>
              <a:t>, J., Patterson, K., McMillan, R., Switzler, A., &amp; Gregory, E. (2021). </a:t>
            </a:r>
            <a:r>
              <a:rPr lang="en" sz="1100" i="1" dirty="0">
                <a:solidFill>
                  <a:srgbClr val="0A0A0A"/>
                </a:solidFill>
                <a:highlight>
                  <a:srgbClr val="FFFFFF"/>
                </a:highlight>
                <a:latin typeface="+mn-lt"/>
                <a:ea typeface="Roboto"/>
                <a:cs typeface="Roboto"/>
                <a:sym typeface="Roboto"/>
              </a:rPr>
              <a:t>Crucial conversations: Tools for talking when stakes are high</a:t>
            </a:r>
            <a:r>
              <a:rPr lang="en" sz="1100" dirty="0">
                <a:solidFill>
                  <a:srgbClr val="0A0A0A"/>
                </a:solidFill>
                <a:highlight>
                  <a:srgbClr val="FFFFFF"/>
                </a:highlight>
                <a:latin typeface="+mn-lt"/>
                <a:ea typeface="Roboto"/>
                <a:cs typeface="Roboto"/>
                <a:sym typeface="Roboto"/>
              </a:rPr>
              <a:t> (3rd ed.). McGraw-Hill Education.</a:t>
            </a:r>
            <a:endParaRPr sz="1100" dirty="0">
              <a:solidFill>
                <a:srgbClr val="0A0A0A"/>
              </a:solidFill>
              <a:highlight>
                <a:srgbClr val="FFFFFF"/>
              </a:highlight>
              <a:latin typeface="+mn-lt"/>
              <a:ea typeface="Roboto"/>
              <a:cs typeface="Roboto"/>
              <a:sym typeface="Roboto"/>
            </a:endParaRPr>
          </a:p>
          <a:p>
            <a:pPr marL="0" lvl="0" indent="0" algn="l" rtl="0">
              <a:lnSpc>
                <a:spcPct val="115000"/>
              </a:lnSpc>
              <a:spcBef>
                <a:spcPts val="150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None/>
            </a:pPr>
            <a:endParaRPr sz="1700" dirty="0">
              <a:solidFill>
                <a:schemeClr val="dk2"/>
              </a:solidFill>
            </a:endParaRPr>
          </a:p>
        </p:txBody>
      </p:sp>
      <p:sp>
        <p:nvSpPr>
          <p:cNvPr id="97" name="Google Shape;97;p19"/>
          <p:cNvSpPr txBox="1"/>
          <p:nvPr/>
        </p:nvSpPr>
        <p:spPr>
          <a:xfrm>
            <a:off x="2118175" y="4803200"/>
            <a:ext cx="705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Examples of crucial conversations in a school setting</a:t>
            </a:r>
            <a:endParaRPr/>
          </a:p>
        </p:txBody>
      </p:sp>
      <p:sp>
        <p:nvSpPr>
          <p:cNvPr id="103" name="Google Shape;103;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2200" dirty="0">
                <a:solidFill>
                  <a:schemeClr val="tx1"/>
                </a:solidFill>
              </a:rPr>
              <a:t>Talking to a teammate who isn’t keeping commitments</a:t>
            </a:r>
            <a:endParaRPr sz="2200" dirty="0">
              <a:solidFill>
                <a:schemeClr val="tx1"/>
              </a:solidFill>
            </a:endParaRPr>
          </a:p>
          <a:p>
            <a:pPr marL="457200" lvl="0" indent="-342900" algn="l" rtl="0">
              <a:spcBef>
                <a:spcPts val="0"/>
              </a:spcBef>
              <a:spcAft>
                <a:spcPts val="0"/>
              </a:spcAft>
              <a:buSzPts val="1800"/>
              <a:buChar char="-"/>
            </a:pPr>
            <a:r>
              <a:rPr lang="en" sz="2200" dirty="0">
                <a:solidFill>
                  <a:schemeClr val="tx1"/>
                </a:solidFill>
              </a:rPr>
              <a:t>Approaching a boss about their behavior</a:t>
            </a:r>
            <a:endParaRPr sz="2200" dirty="0">
              <a:solidFill>
                <a:schemeClr val="tx1"/>
              </a:solidFill>
            </a:endParaRPr>
          </a:p>
          <a:p>
            <a:pPr marL="457200" lvl="0" indent="-342900" algn="l" rtl="0">
              <a:spcBef>
                <a:spcPts val="0"/>
              </a:spcBef>
              <a:spcAft>
                <a:spcPts val="0"/>
              </a:spcAft>
              <a:buSzPts val="1800"/>
              <a:buChar char="-"/>
            </a:pPr>
            <a:r>
              <a:rPr lang="en" sz="2200" dirty="0">
                <a:solidFill>
                  <a:schemeClr val="tx1"/>
                </a:solidFill>
              </a:rPr>
              <a:t>Critiquing a colleague’s work</a:t>
            </a:r>
            <a:endParaRPr sz="2200" dirty="0">
              <a:solidFill>
                <a:schemeClr val="tx1"/>
              </a:solidFill>
            </a:endParaRPr>
          </a:p>
          <a:p>
            <a:pPr marL="457200" lvl="0" indent="-342900" algn="l" rtl="0">
              <a:spcBef>
                <a:spcPts val="0"/>
              </a:spcBef>
              <a:spcAft>
                <a:spcPts val="0"/>
              </a:spcAft>
              <a:buSzPts val="1800"/>
              <a:buChar char="-"/>
            </a:pPr>
            <a:r>
              <a:rPr lang="en" sz="2200" dirty="0">
                <a:solidFill>
                  <a:schemeClr val="tx1"/>
                </a:solidFill>
              </a:rPr>
              <a:t>Giving an unfavorable performance review</a:t>
            </a:r>
            <a:endParaRPr sz="2200" dirty="0">
              <a:solidFill>
                <a:schemeClr val="tx1"/>
              </a:solidFill>
            </a:endParaRPr>
          </a:p>
          <a:p>
            <a:pPr marL="457200" lvl="0" indent="-342900" algn="l" rtl="0">
              <a:spcBef>
                <a:spcPts val="0"/>
              </a:spcBef>
              <a:spcAft>
                <a:spcPts val="0"/>
              </a:spcAft>
              <a:buSzPts val="1800"/>
              <a:buChar char="-"/>
            </a:pPr>
            <a:r>
              <a:rPr lang="en" sz="2200" dirty="0">
                <a:solidFill>
                  <a:schemeClr val="tx1"/>
                </a:solidFill>
              </a:rPr>
              <a:t>Informing parents of student behavior or progress at school</a:t>
            </a:r>
            <a:endParaRPr sz="2200" dirty="0">
              <a:solidFill>
                <a:schemeClr val="tx1"/>
              </a:solidFill>
            </a:endParaRPr>
          </a:p>
          <a:p>
            <a:pPr marL="457200" lvl="0" indent="-342900" algn="l" rtl="0">
              <a:spcBef>
                <a:spcPts val="0"/>
              </a:spcBef>
              <a:spcAft>
                <a:spcPts val="0"/>
              </a:spcAft>
              <a:buSzPts val="1800"/>
              <a:buChar char="-"/>
            </a:pPr>
            <a:r>
              <a:rPr lang="en" sz="2200" dirty="0">
                <a:solidFill>
                  <a:schemeClr val="tx1"/>
                </a:solidFill>
              </a:rPr>
              <a:t>Creating an IEP/504/support plan for a student</a:t>
            </a:r>
          </a:p>
          <a:p>
            <a:pPr marL="457200" lvl="0" indent="-342900" algn="l" rtl="0">
              <a:spcBef>
                <a:spcPts val="0"/>
              </a:spcBef>
              <a:spcAft>
                <a:spcPts val="0"/>
              </a:spcAft>
              <a:buSzPts val="1800"/>
              <a:buChar char="-"/>
            </a:pPr>
            <a:r>
              <a:rPr lang="en" sz="2200" dirty="0">
                <a:solidFill>
                  <a:schemeClr val="tx1"/>
                </a:solidFill>
              </a:rPr>
              <a:t>Talking to a student about an academic or behavior concern</a:t>
            </a:r>
            <a:endParaRPr sz="2200" dirty="0">
              <a:solidFill>
                <a:schemeClr val="tx1"/>
              </a:solidFill>
            </a:endParaRPr>
          </a:p>
        </p:txBody>
      </p:sp>
      <p:sp>
        <p:nvSpPr>
          <p:cNvPr id="104" name="Google Shape;104;p20"/>
          <p:cNvSpPr txBox="1"/>
          <p:nvPr/>
        </p:nvSpPr>
        <p:spPr>
          <a:xfrm>
            <a:off x="0" y="4461325"/>
            <a:ext cx="9144000" cy="142600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0"/>
              </a:spcAft>
              <a:buNone/>
            </a:pPr>
            <a:r>
              <a:rPr lang="en" sz="1100" dirty="0" err="1">
                <a:solidFill>
                  <a:srgbClr val="0A0A0A"/>
                </a:solidFill>
                <a:highlight>
                  <a:srgbClr val="FFFFFF"/>
                </a:highlight>
                <a:latin typeface="+mn-lt"/>
                <a:ea typeface="Roboto"/>
                <a:cs typeface="Roboto"/>
                <a:sym typeface="Roboto"/>
              </a:rPr>
              <a:t>Grenny</a:t>
            </a:r>
            <a:r>
              <a:rPr lang="en" sz="1100" dirty="0">
                <a:solidFill>
                  <a:srgbClr val="0A0A0A"/>
                </a:solidFill>
                <a:highlight>
                  <a:srgbClr val="FFFFFF"/>
                </a:highlight>
                <a:latin typeface="+mn-lt"/>
                <a:ea typeface="Roboto"/>
                <a:cs typeface="Roboto"/>
                <a:sym typeface="Roboto"/>
              </a:rPr>
              <a:t>, J., Patterson, K., McMillan, R., Switzler, A., &amp; Gregory, E. (2021). </a:t>
            </a:r>
            <a:r>
              <a:rPr lang="en" sz="1100" i="1" dirty="0">
                <a:solidFill>
                  <a:srgbClr val="0A0A0A"/>
                </a:solidFill>
                <a:highlight>
                  <a:srgbClr val="FFFFFF"/>
                </a:highlight>
                <a:latin typeface="+mn-lt"/>
                <a:ea typeface="Roboto"/>
                <a:cs typeface="Roboto"/>
                <a:sym typeface="Roboto"/>
              </a:rPr>
              <a:t>Crucial conversations: Tools for talking when stakes are high</a:t>
            </a:r>
            <a:r>
              <a:rPr lang="en" sz="1100" dirty="0">
                <a:solidFill>
                  <a:srgbClr val="0A0A0A"/>
                </a:solidFill>
                <a:highlight>
                  <a:srgbClr val="FFFFFF"/>
                </a:highlight>
                <a:latin typeface="+mn-lt"/>
                <a:ea typeface="Roboto"/>
                <a:cs typeface="Roboto"/>
                <a:sym typeface="Roboto"/>
              </a:rPr>
              <a:t> (3rd ed.). McGraw-Hill Education.</a:t>
            </a:r>
            <a:endParaRPr sz="1100" dirty="0">
              <a:solidFill>
                <a:srgbClr val="0A0A0A"/>
              </a:solidFill>
              <a:highlight>
                <a:srgbClr val="FFFFFF"/>
              </a:highlight>
              <a:latin typeface="+mn-lt"/>
              <a:ea typeface="Roboto"/>
              <a:cs typeface="Roboto"/>
              <a:sym typeface="Roboto"/>
            </a:endParaRPr>
          </a:p>
          <a:p>
            <a:pPr marL="0" lvl="0" indent="0" algn="l" rtl="0">
              <a:lnSpc>
                <a:spcPct val="115000"/>
              </a:lnSpc>
              <a:spcBef>
                <a:spcPts val="1500"/>
              </a:spcBef>
              <a:spcAft>
                <a:spcPts val="0"/>
              </a:spcAft>
              <a:buNone/>
            </a:pPr>
            <a:endParaRPr sz="1000" dirty="0">
              <a:solidFill>
                <a:schemeClr val="dk1"/>
              </a:solidFill>
            </a:endParaRPr>
          </a:p>
          <a:p>
            <a:pPr marL="0" lvl="0" indent="0" algn="l" rtl="0">
              <a:spcBef>
                <a:spcPts val="0"/>
              </a:spcBef>
              <a:spcAft>
                <a:spcPts val="0"/>
              </a:spcAft>
              <a:buNone/>
            </a:pPr>
            <a:endParaRPr sz="1700" dirty="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dirty="0"/>
              <a:t>Communication Paradox</a:t>
            </a:r>
            <a:endParaRPr dirty="0"/>
          </a:p>
        </p:txBody>
      </p:sp>
      <p:sp>
        <p:nvSpPr>
          <p:cNvPr id="110" name="Google Shape;11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dirty="0">
                <a:solidFill>
                  <a:schemeClr val="tx1"/>
                </a:solidFill>
              </a:rPr>
              <a:t>The irony is, the more crucial the conversation, the less likely we are to handle it well.</a:t>
            </a:r>
          </a:p>
          <a:p>
            <a:pPr marL="0" lvl="0" indent="0" algn="ctr" rtl="0">
              <a:spcBef>
                <a:spcPts val="0"/>
              </a:spcBef>
              <a:spcAft>
                <a:spcPts val="0"/>
              </a:spcAft>
              <a:buNone/>
            </a:pPr>
            <a:endParaRPr sz="2200" dirty="0">
              <a:solidFill>
                <a:schemeClr val="tx1"/>
              </a:solidFill>
            </a:endParaRPr>
          </a:p>
          <a:p>
            <a:pPr marL="457200" lvl="0" indent="-406400" algn="l" rtl="0">
              <a:spcBef>
                <a:spcPts val="1200"/>
              </a:spcBef>
              <a:spcAft>
                <a:spcPts val="0"/>
              </a:spcAft>
              <a:buSzPts val="2800"/>
              <a:buChar char="●"/>
            </a:pPr>
            <a:r>
              <a:rPr lang="en" sz="2200" dirty="0">
                <a:solidFill>
                  <a:schemeClr val="tx1"/>
                </a:solidFill>
              </a:rPr>
              <a:t>We avoid them- “Lag Time”</a:t>
            </a:r>
            <a:endParaRPr sz="2200" dirty="0">
              <a:solidFill>
                <a:schemeClr val="tx1"/>
              </a:solidFill>
            </a:endParaRPr>
          </a:p>
          <a:p>
            <a:pPr marL="457200" lvl="0" indent="-406400" algn="l" rtl="0">
              <a:spcBef>
                <a:spcPts val="0"/>
              </a:spcBef>
              <a:spcAft>
                <a:spcPts val="0"/>
              </a:spcAft>
              <a:buSzPts val="2800"/>
              <a:buChar char="●"/>
            </a:pPr>
            <a:r>
              <a:rPr lang="en" sz="2200" dirty="0">
                <a:solidFill>
                  <a:schemeClr val="tx1"/>
                </a:solidFill>
              </a:rPr>
              <a:t>We handle them poorly - exaggerate, withdraw, yell</a:t>
            </a:r>
            <a:endParaRPr sz="2200" dirty="0">
              <a:solidFill>
                <a:schemeClr val="tx1"/>
              </a:solidFill>
            </a:endParaRPr>
          </a:p>
          <a:p>
            <a:pPr marL="457200" lvl="0" indent="0" algn="l" rtl="0">
              <a:spcBef>
                <a:spcPts val="1200"/>
              </a:spcBef>
              <a:spcAft>
                <a:spcPts val="1200"/>
              </a:spcAft>
              <a:buNone/>
            </a:pP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7386</TotalTime>
  <Words>2563</Words>
  <Application>Microsoft Macintosh PowerPoint</Application>
  <PresentationFormat>On-screen Show (16:9)</PresentationFormat>
  <Paragraphs>217</Paragraphs>
  <Slides>37</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Roboto</vt:lpstr>
      <vt:lpstr>Merriweather</vt:lpstr>
      <vt:lpstr>Simple Light</vt:lpstr>
      <vt:lpstr>Building Confidence: Managing Anxiety in Crucial Conversations</vt:lpstr>
      <vt:lpstr>Introductions</vt:lpstr>
      <vt:lpstr>Welcome</vt:lpstr>
      <vt:lpstr>Agenda</vt:lpstr>
      <vt:lpstr>Warm Up Activity</vt:lpstr>
      <vt:lpstr>Brief Overview of Crucial Conversations </vt:lpstr>
      <vt:lpstr>What is a crucial conversation?</vt:lpstr>
      <vt:lpstr>Examples of crucial conversations in a school setting</vt:lpstr>
      <vt:lpstr>Communication Paradox</vt:lpstr>
      <vt:lpstr>Reflection: Look back at the feelings you identified in the conversation from the start of the session - would this conversation be classified as ‘crucial’?</vt:lpstr>
      <vt:lpstr>Building Confidence for Crucial Conversations</vt:lpstr>
      <vt:lpstr>PowerPoint Presentation</vt:lpstr>
      <vt:lpstr>      Anxiety: The Internal Alarm System   The most sophisticated tool for vigilance </vt:lpstr>
      <vt:lpstr>Understanding Anxiety in Crucial Conversations: Why, The Trigger, The Impact  </vt:lpstr>
      <vt:lpstr>PowerPoint Presentation</vt:lpstr>
      <vt:lpstr>Exploring Anxiety</vt:lpstr>
      <vt:lpstr>PowerPoint Presentation</vt:lpstr>
      <vt:lpstr>Finding Purpose within Anxiety</vt:lpstr>
      <vt:lpstr>Identifying Benefits of Anxiety in Crucial Conversation</vt:lpstr>
      <vt:lpstr>Strategies for Managing Anxiety</vt:lpstr>
      <vt:lpstr>So What Can We Do?</vt:lpstr>
      <vt:lpstr>PowerPoint Presentation</vt:lpstr>
      <vt:lpstr>Managing Anxiety – Specific to Crucial Conversations</vt:lpstr>
      <vt:lpstr>PowerPoint Presentation</vt:lpstr>
      <vt:lpstr>2. Recognize when a conversation is “crucial” </vt:lpstr>
      <vt:lpstr>PowerPoint Presentation</vt:lpstr>
      <vt:lpstr>3. Make it safe </vt:lpstr>
      <vt:lpstr>Contrast to fix misunderstandings </vt:lpstr>
      <vt:lpstr>4. Practicing assertive communication </vt:lpstr>
      <vt:lpstr>5. Handling difficult responses with composure</vt:lpstr>
      <vt:lpstr>When it feels like you’re getting nowhere…</vt:lpstr>
      <vt:lpstr>PowerPoint Presentation</vt:lpstr>
      <vt:lpstr>Role Play Scenarios</vt:lpstr>
      <vt:lpstr>Engage in Crucial Conversation Practice</vt:lpstr>
      <vt:lpstr>Role Play Discussion</vt:lpstr>
      <vt:lpstr>Conclusion &amp; Takeaways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kristy.vance4285@gmail.com</cp:lastModifiedBy>
  <cp:revision>6</cp:revision>
  <cp:lastPrinted>2026-01-22T20:34:54Z</cp:lastPrinted>
  <dcterms:modified xsi:type="dcterms:W3CDTF">2026-01-25T22:51:53Z</dcterms:modified>
</cp:coreProperties>
</file>